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413" r:id="rId2"/>
    <p:sldId id="260" r:id="rId3"/>
    <p:sldId id="416" r:id="rId4"/>
    <p:sldId id="414" r:id="rId5"/>
    <p:sldId id="411" r:id="rId6"/>
    <p:sldId id="401" r:id="rId7"/>
    <p:sldId id="448" r:id="rId8"/>
    <p:sldId id="482" r:id="rId9"/>
    <p:sldId id="451" r:id="rId10"/>
    <p:sldId id="476" r:id="rId11"/>
    <p:sldId id="478" r:id="rId12"/>
    <p:sldId id="477" r:id="rId13"/>
    <p:sldId id="320" r:id="rId14"/>
    <p:sldId id="479" r:id="rId15"/>
    <p:sldId id="405" r:id="rId16"/>
    <p:sldId id="406" r:id="rId17"/>
    <p:sldId id="409" r:id="rId18"/>
    <p:sldId id="391" r:id="rId19"/>
    <p:sldId id="396" r:id="rId20"/>
    <p:sldId id="397" r:id="rId21"/>
    <p:sldId id="393" r:id="rId22"/>
    <p:sldId id="395" r:id="rId23"/>
    <p:sldId id="461" r:id="rId24"/>
    <p:sldId id="462" r:id="rId25"/>
    <p:sldId id="463" r:id="rId26"/>
    <p:sldId id="470" r:id="rId27"/>
    <p:sldId id="471" r:id="rId28"/>
    <p:sldId id="472" r:id="rId29"/>
    <p:sldId id="480" r:id="rId30"/>
    <p:sldId id="465" r:id="rId31"/>
    <p:sldId id="466" r:id="rId32"/>
    <p:sldId id="467" r:id="rId33"/>
    <p:sldId id="375" r:id="rId34"/>
    <p:sldId id="368" r:id="rId35"/>
    <p:sldId id="447" r:id="rId36"/>
    <p:sldId id="415" r:id="rId37"/>
    <p:sldId id="454" r:id="rId38"/>
    <p:sldId id="455" r:id="rId39"/>
    <p:sldId id="457" r:id="rId40"/>
    <p:sldId id="458" r:id="rId41"/>
    <p:sldId id="459" r:id="rId42"/>
    <p:sldId id="475" r:id="rId43"/>
  </p:sldIdLst>
  <p:sldSz cx="9144000" cy="6858000" type="screen4x3"/>
  <p:notesSz cx="6669088"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Ágústa Gísladóttir" initials="ÁG" lastIdx="1" clrIdx="0">
    <p:extLst>
      <p:ext uri="{19B8F6BF-5375-455C-9EA6-DF929625EA0E}">
        <p15:presenceInfo xmlns:p15="http://schemas.microsoft.com/office/powerpoint/2012/main" userId="S-1-5-21-1004336348-507921405-682003330-23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23" autoAdjust="0"/>
    <p:restoredTop sz="94660"/>
  </p:normalViewPr>
  <p:slideViewPr>
    <p:cSldViewPr showGuides="1">
      <p:cViewPr varScale="1">
        <p:scale>
          <a:sx n="108" d="100"/>
          <a:sy n="108" d="100"/>
        </p:scale>
        <p:origin x="1302" y="78"/>
      </p:cViewPr>
      <p:guideLst>
        <p:guide orient="horz" pos="2160"/>
        <p:guide pos="3606"/>
      </p:guideLst>
    </p:cSldViewPr>
  </p:slideViewPr>
  <p:notesTextViewPr>
    <p:cViewPr>
      <p:scale>
        <a:sx n="3" d="2"/>
        <a:sy n="3" d="2"/>
      </p:scale>
      <p:origin x="0" y="0"/>
    </p:cViewPr>
  </p:notesTextViewPr>
  <p:sorterViewPr>
    <p:cViewPr>
      <p:scale>
        <a:sx n="160" d="100"/>
        <a:sy n="160" d="100"/>
      </p:scale>
      <p:origin x="0" y="0"/>
    </p:cViewPr>
  </p:sorterViewPr>
  <p:notesViewPr>
    <p:cSldViewPr>
      <p:cViewPr varScale="1">
        <p:scale>
          <a:sx n="79" d="100"/>
          <a:sy n="79" d="100"/>
        </p:scale>
        <p:origin x="4059"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7T17:29:42.609"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r>
              <a:rPr lang="is-IS"/>
              <a:t>28.02.2019</a:t>
            </a:r>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r>
              <a:rPr lang="is-IS"/>
              <a:t>Lífeyrisréttindi í LSR</a:t>
            </a:r>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B41BC6BA-77D4-4A30-B5AF-83A560188913}" type="slidenum">
              <a:rPr lang="is-IS" smtClean="0"/>
              <a:t>‹#›</a:t>
            </a:fld>
            <a:endParaRPr lang="is-IS"/>
          </a:p>
        </p:txBody>
      </p:sp>
    </p:spTree>
    <p:extLst>
      <p:ext uri="{BB962C8B-B14F-4D97-AF65-F5344CB8AC3E}">
        <p14:creationId xmlns:p14="http://schemas.microsoft.com/office/powerpoint/2010/main" val="24678294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r>
              <a:rPr lang="is-IS"/>
              <a:t>28.02.2019</a:t>
            </a:r>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r>
              <a:rPr lang="is-IS"/>
              <a:t>Lífeyrisréttindi í LSR</a:t>
            </a: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5BA7A0D1-CB35-4BC1-8116-9D622038FFB0}" type="slidenum">
              <a:rPr lang="is-IS" smtClean="0"/>
              <a:t>‹#›</a:t>
            </a:fld>
            <a:endParaRPr lang="is-IS"/>
          </a:p>
        </p:txBody>
      </p:sp>
    </p:spTree>
    <p:extLst>
      <p:ext uri="{BB962C8B-B14F-4D97-AF65-F5344CB8AC3E}">
        <p14:creationId xmlns:p14="http://schemas.microsoft.com/office/powerpoint/2010/main" val="43348373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Date Placeholder 3"/>
          <p:cNvSpPr>
            <a:spLocks noGrp="1"/>
          </p:cNvSpPr>
          <p:nvPr>
            <p:ph type="dt" idx="10"/>
          </p:nvPr>
        </p:nvSpPr>
        <p:spPr/>
        <p:txBody>
          <a:bodyPr/>
          <a:lstStyle/>
          <a:p>
            <a:r>
              <a:rPr lang="is-IS"/>
              <a:t>28.02.2019</a:t>
            </a:r>
            <a:endParaRPr lang="is-IS" dirty="0"/>
          </a:p>
        </p:txBody>
      </p:sp>
      <p:sp>
        <p:nvSpPr>
          <p:cNvPr id="5" name="Footer Placeholder 4"/>
          <p:cNvSpPr>
            <a:spLocks noGrp="1"/>
          </p:cNvSpPr>
          <p:nvPr>
            <p:ph type="ftr" sz="quarter" idx="11"/>
          </p:nvPr>
        </p:nvSpPr>
        <p:spPr/>
        <p:txBody>
          <a:bodyPr/>
          <a:lstStyle/>
          <a:p>
            <a:r>
              <a:rPr lang="is-IS" dirty="0"/>
              <a:t>Lífeyrisréttindi í LSR</a:t>
            </a:r>
          </a:p>
        </p:txBody>
      </p:sp>
      <p:sp>
        <p:nvSpPr>
          <p:cNvPr id="6" name="Slide Number Placeholder 5"/>
          <p:cNvSpPr>
            <a:spLocks noGrp="1"/>
          </p:cNvSpPr>
          <p:nvPr>
            <p:ph type="sldNum" sz="quarter" idx="12"/>
          </p:nvPr>
        </p:nvSpPr>
        <p:spPr/>
        <p:txBody>
          <a:bodyPr/>
          <a:lstStyle/>
          <a:p>
            <a:fld id="{5BA7A0D1-CB35-4BC1-8116-9D622038FFB0}" type="slidenum">
              <a:rPr lang="is-IS" smtClean="0"/>
              <a:t>1</a:t>
            </a:fld>
            <a:endParaRPr lang="is-IS" dirty="0"/>
          </a:p>
        </p:txBody>
      </p:sp>
    </p:spTree>
    <p:extLst>
      <p:ext uri="{BB962C8B-B14F-4D97-AF65-F5344CB8AC3E}">
        <p14:creationId xmlns:p14="http://schemas.microsoft.com/office/powerpoint/2010/main" val="135078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Grp="1" noChangeArrowheads="1"/>
          </p:cNvSpPr>
          <p:nvPr>
            <p:ph type="ftr" sz="quarter" idx="4"/>
          </p:nvPr>
        </p:nvSpPr>
        <p:spPr>
          <a:noFill/>
        </p:spPr>
        <p:txBody>
          <a:bodyPr/>
          <a:lstStyle/>
          <a:p>
            <a:r>
              <a:rPr lang="en-US"/>
              <a:t>Lífeyrisréttindi í LSR</a:t>
            </a:r>
          </a:p>
        </p:txBody>
      </p:sp>
      <p:sp>
        <p:nvSpPr>
          <p:cNvPr id="58372" name="Rectangle 7"/>
          <p:cNvSpPr>
            <a:spLocks noGrp="1" noChangeArrowheads="1"/>
          </p:cNvSpPr>
          <p:nvPr>
            <p:ph type="sldNum" sz="quarter" idx="5"/>
          </p:nvPr>
        </p:nvSpPr>
        <p:spPr>
          <a:noFill/>
        </p:spPr>
        <p:txBody>
          <a:bodyPr/>
          <a:lstStyle/>
          <a:p>
            <a:fld id="{CAE35994-2B48-4F5A-8986-484D7AB3F33E}" type="slidenum">
              <a:rPr lang="en-US" smtClean="0"/>
              <a:pPr/>
              <a:t>26</a:t>
            </a:fld>
            <a:endParaRPr lang="en-US"/>
          </a:p>
        </p:txBody>
      </p:sp>
      <p:sp>
        <p:nvSpPr>
          <p:cNvPr id="58373" name="Rectangle 2"/>
          <p:cNvSpPr>
            <a:spLocks noGrp="1" noRot="1" noChangeAspect="1" noChangeArrowheads="1" noTextEdit="1"/>
          </p:cNvSpPr>
          <p:nvPr>
            <p:ph type="sldImg"/>
          </p:nvPr>
        </p:nvSpPr>
        <p:spPr>
          <a:xfrm>
            <a:off x="857250" y="746125"/>
            <a:ext cx="4959350" cy="3721100"/>
          </a:xfrm>
          <a:ln/>
        </p:spPr>
      </p:sp>
      <p:sp>
        <p:nvSpPr>
          <p:cNvPr id="58374" name="Rectangle 3"/>
          <p:cNvSpPr>
            <a:spLocks noGrp="1" noChangeArrowheads="1"/>
          </p:cNvSpPr>
          <p:nvPr>
            <p:ph type="body" idx="1"/>
          </p:nvPr>
        </p:nvSpPr>
        <p:spPr>
          <a:xfrm>
            <a:off x="890874" y="4714876"/>
            <a:ext cx="4887342" cy="4465638"/>
          </a:xfrm>
          <a:noFill/>
          <a:ln/>
        </p:spPr>
        <p:txBody>
          <a:bodyPr/>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279027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Grp="1" noChangeArrowheads="1"/>
          </p:cNvSpPr>
          <p:nvPr>
            <p:ph type="ftr" sz="quarter" idx="4"/>
          </p:nvPr>
        </p:nvSpPr>
        <p:spPr>
          <a:noFill/>
        </p:spPr>
        <p:txBody>
          <a:bodyPr/>
          <a:lstStyle/>
          <a:p>
            <a:r>
              <a:rPr lang="en-US"/>
              <a:t>Lífeyrisréttindi í LSR</a:t>
            </a:r>
          </a:p>
        </p:txBody>
      </p:sp>
      <p:sp>
        <p:nvSpPr>
          <p:cNvPr id="60420" name="Rectangle 7"/>
          <p:cNvSpPr>
            <a:spLocks noGrp="1" noChangeArrowheads="1"/>
          </p:cNvSpPr>
          <p:nvPr>
            <p:ph type="sldNum" sz="quarter" idx="5"/>
          </p:nvPr>
        </p:nvSpPr>
        <p:spPr>
          <a:noFill/>
        </p:spPr>
        <p:txBody>
          <a:bodyPr/>
          <a:lstStyle/>
          <a:p>
            <a:fld id="{DC6143C8-D402-4095-B6BB-4328179B0526}" type="slidenum">
              <a:rPr lang="en-US" smtClean="0"/>
              <a:pPr/>
              <a:t>27</a:t>
            </a:fld>
            <a:endParaRPr 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315127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is-IS"/>
          </a:p>
        </p:txBody>
      </p:sp>
      <p:sp>
        <p:nvSpPr>
          <p:cNvPr id="4" name="Date Placeholder 3"/>
          <p:cNvSpPr>
            <a:spLocks noGrp="1"/>
          </p:cNvSpPr>
          <p:nvPr>
            <p:ph type="dt" idx="10"/>
          </p:nvPr>
        </p:nvSpPr>
        <p:spPr/>
        <p:txBody>
          <a:bodyPr/>
          <a:lstStyle/>
          <a:p>
            <a:pPr>
              <a:defRPr/>
            </a:pPr>
            <a:r>
              <a:rPr lang="is-IS"/>
              <a:t>28.02.2019</a:t>
            </a:r>
            <a:endParaRPr lang="en-US"/>
          </a:p>
        </p:txBody>
      </p:sp>
      <p:sp>
        <p:nvSpPr>
          <p:cNvPr id="2" name="Footer Placeholder 1"/>
          <p:cNvSpPr>
            <a:spLocks noGrp="1"/>
          </p:cNvSpPr>
          <p:nvPr>
            <p:ph type="ftr" sz="quarter" idx="11"/>
          </p:nvPr>
        </p:nvSpPr>
        <p:spPr/>
        <p:txBody>
          <a:bodyPr/>
          <a:lstStyle/>
          <a:p>
            <a:r>
              <a:rPr lang="is-IS"/>
              <a:t>Lífeyrisréttindi í LSR</a:t>
            </a:r>
          </a:p>
        </p:txBody>
      </p:sp>
      <p:sp>
        <p:nvSpPr>
          <p:cNvPr id="3" name="Slide Number Placeholder 2"/>
          <p:cNvSpPr>
            <a:spLocks noGrp="1"/>
          </p:cNvSpPr>
          <p:nvPr>
            <p:ph type="sldNum" sz="quarter" idx="12"/>
          </p:nvPr>
        </p:nvSpPr>
        <p:spPr/>
        <p:txBody>
          <a:bodyPr/>
          <a:lstStyle/>
          <a:p>
            <a:fld id="{5BA7A0D1-CB35-4BC1-8116-9D622038FFB0}" type="slidenum">
              <a:rPr lang="is-IS" smtClean="0"/>
              <a:t>28</a:t>
            </a:fld>
            <a:endParaRPr lang="is-IS"/>
          </a:p>
        </p:txBody>
      </p:sp>
    </p:spTree>
    <p:extLst>
      <p:ext uri="{BB962C8B-B14F-4D97-AF65-F5344CB8AC3E}">
        <p14:creationId xmlns:p14="http://schemas.microsoft.com/office/powerpoint/2010/main" val="231550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Grp="1" noChangeArrowheads="1"/>
          </p:cNvSpPr>
          <p:nvPr>
            <p:ph type="ftr" sz="quarter" idx="4"/>
          </p:nvPr>
        </p:nvSpPr>
        <p:spPr>
          <a:noFill/>
        </p:spPr>
        <p:txBody>
          <a:bodyPr/>
          <a:lstStyle/>
          <a:p>
            <a:r>
              <a:rPr lang="en-US"/>
              <a:t>Lífeyrisréttindi í LSR</a:t>
            </a:r>
          </a:p>
        </p:txBody>
      </p:sp>
      <p:sp>
        <p:nvSpPr>
          <p:cNvPr id="60420" name="Rectangle 7"/>
          <p:cNvSpPr>
            <a:spLocks noGrp="1" noChangeArrowheads="1"/>
          </p:cNvSpPr>
          <p:nvPr>
            <p:ph type="sldNum" sz="quarter" idx="5"/>
          </p:nvPr>
        </p:nvSpPr>
        <p:spPr>
          <a:noFill/>
        </p:spPr>
        <p:txBody>
          <a:bodyPr/>
          <a:lstStyle/>
          <a:p>
            <a:fld id="{DC6143C8-D402-4095-B6BB-4328179B0526}" type="slidenum">
              <a:rPr lang="en-US" smtClean="0"/>
              <a:pPr/>
              <a:t>30</a:t>
            </a:fld>
            <a:endParaRPr 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91612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type="ftr" sz="quarter" idx="4"/>
          </p:nvPr>
        </p:nvSpPr>
        <p:spPr>
          <a:noFill/>
        </p:spPr>
        <p:txBody>
          <a:bodyPr/>
          <a:lstStyle/>
          <a:p>
            <a:r>
              <a:rPr lang="en-US"/>
              <a:t>Lífeyrisréttindi í LSR</a:t>
            </a:r>
          </a:p>
        </p:txBody>
      </p:sp>
      <p:sp>
        <p:nvSpPr>
          <p:cNvPr id="64516" name="Rectangle 7"/>
          <p:cNvSpPr>
            <a:spLocks noGrp="1" noChangeArrowheads="1"/>
          </p:cNvSpPr>
          <p:nvPr>
            <p:ph type="sldNum" sz="quarter" idx="5"/>
          </p:nvPr>
        </p:nvSpPr>
        <p:spPr>
          <a:noFill/>
        </p:spPr>
        <p:txBody>
          <a:bodyPr/>
          <a:lstStyle/>
          <a:p>
            <a:fld id="{8B77D919-5F4D-4C6E-B8FA-61BF222C6085}" type="slidenum">
              <a:rPr lang="en-US" smtClean="0"/>
              <a:pPr/>
              <a:t>31</a:t>
            </a:fld>
            <a:endParaRPr lang="en-US"/>
          </a:p>
        </p:txBody>
      </p:sp>
      <p:sp>
        <p:nvSpPr>
          <p:cNvPr id="64517" name="Rectangle 2"/>
          <p:cNvSpPr>
            <a:spLocks noGrp="1" noRot="1" noChangeAspect="1" noChangeArrowheads="1" noTextEdit="1"/>
          </p:cNvSpPr>
          <p:nvPr>
            <p:ph type="sldImg"/>
          </p:nvPr>
        </p:nvSpPr>
        <p:spPr>
          <a:xfrm>
            <a:off x="857250" y="746125"/>
            <a:ext cx="4959350" cy="3721100"/>
          </a:xfrm>
          <a:ln/>
        </p:spPr>
      </p:sp>
      <p:sp>
        <p:nvSpPr>
          <p:cNvPr id="64518" name="Rectangle 3"/>
          <p:cNvSpPr>
            <a:spLocks noGrp="1" noChangeArrowheads="1"/>
          </p:cNvSpPr>
          <p:nvPr>
            <p:ph type="body" idx="1"/>
          </p:nvPr>
        </p:nvSpPr>
        <p:spPr>
          <a:xfrm>
            <a:off x="890874" y="4714876"/>
            <a:ext cx="4887342" cy="4465638"/>
          </a:xfrm>
          <a:noFill/>
          <a:ln/>
        </p:spPr>
        <p:txBody>
          <a:bodyPr/>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154401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778424" y="0"/>
            <a:ext cx="2890665" cy="496888"/>
          </a:xfrm>
          <a:prstGeom prst="rect">
            <a:avLst/>
          </a:prstGeom>
          <a:noFill/>
          <a:ln w="9525">
            <a:noFill/>
            <a:miter lim="800000"/>
            <a:headEnd/>
            <a:tailEnd/>
          </a:ln>
        </p:spPr>
        <p:txBody>
          <a:bodyPr/>
          <a:lstStyle/>
          <a:p>
            <a:pPr algn="r"/>
            <a:r>
              <a:rPr lang="is-IS" sz="1200"/>
              <a:t>maí 2008</a:t>
            </a:r>
          </a:p>
        </p:txBody>
      </p:sp>
      <p:sp>
        <p:nvSpPr>
          <p:cNvPr id="65539" name="Rectangle 6"/>
          <p:cNvSpPr txBox="1">
            <a:spLocks noGrp="1" noChangeArrowheads="1"/>
          </p:cNvSpPr>
          <p:nvPr/>
        </p:nvSpPr>
        <p:spPr bwMode="auto">
          <a:xfrm>
            <a:off x="0" y="9429750"/>
            <a:ext cx="2890665" cy="496888"/>
          </a:xfrm>
          <a:prstGeom prst="rect">
            <a:avLst/>
          </a:prstGeom>
          <a:noFill/>
          <a:ln w="9525">
            <a:noFill/>
            <a:miter lim="800000"/>
            <a:headEnd/>
            <a:tailEnd/>
          </a:ln>
        </p:spPr>
        <p:txBody>
          <a:bodyPr anchor="b"/>
          <a:lstStyle/>
          <a:p>
            <a:r>
              <a:rPr lang="en-US" sz="1200"/>
              <a:t>LSR kynning um lífeyrismál</a:t>
            </a:r>
          </a:p>
        </p:txBody>
      </p:sp>
      <p:sp>
        <p:nvSpPr>
          <p:cNvPr id="65540" name="Rectangle 7"/>
          <p:cNvSpPr txBox="1">
            <a:spLocks noGrp="1" noChangeArrowheads="1"/>
          </p:cNvSpPr>
          <p:nvPr/>
        </p:nvSpPr>
        <p:spPr bwMode="auto">
          <a:xfrm>
            <a:off x="3778424" y="9429750"/>
            <a:ext cx="2890665" cy="496888"/>
          </a:xfrm>
          <a:prstGeom prst="rect">
            <a:avLst/>
          </a:prstGeom>
          <a:noFill/>
          <a:ln w="9525">
            <a:noFill/>
            <a:miter lim="800000"/>
            <a:headEnd/>
            <a:tailEnd/>
          </a:ln>
        </p:spPr>
        <p:txBody>
          <a:bodyPr anchor="b"/>
          <a:lstStyle/>
          <a:p>
            <a:pPr algn="r"/>
            <a:fld id="{53BAFEDF-DC6A-4A60-8630-1C72AB66521D}" type="slidenum">
              <a:rPr lang="en-US" sz="1200"/>
              <a:pPr algn="r"/>
              <a:t>32</a:t>
            </a:fld>
            <a:endParaRPr lang="en-US" sz="1200"/>
          </a:p>
        </p:txBody>
      </p:sp>
      <p:sp>
        <p:nvSpPr>
          <p:cNvPr id="65541" name="Rectangle 2"/>
          <p:cNvSpPr>
            <a:spLocks noGrp="1" noRot="1" noChangeAspect="1" noChangeArrowheads="1" noTextEdit="1"/>
          </p:cNvSpPr>
          <p:nvPr>
            <p:ph type="sldImg"/>
          </p:nvPr>
        </p:nvSpPr>
        <p:spPr>
          <a:xfrm>
            <a:off x="857250" y="746125"/>
            <a:ext cx="4959350" cy="3721100"/>
          </a:xfrm>
          <a:ln/>
        </p:spPr>
      </p:sp>
      <p:sp>
        <p:nvSpPr>
          <p:cNvPr id="65542" name="Rectangle 3"/>
          <p:cNvSpPr>
            <a:spLocks noGrp="1" noChangeArrowheads="1"/>
          </p:cNvSpPr>
          <p:nvPr>
            <p:ph type="body" idx="1"/>
          </p:nvPr>
        </p:nvSpPr>
        <p:spPr>
          <a:xfrm>
            <a:off x="890874" y="4714876"/>
            <a:ext cx="4887342" cy="4465638"/>
          </a:xfrm>
          <a:noFill/>
          <a:ln/>
        </p:spPr>
        <p:txBody>
          <a:bodyPr/>
          <a:lstStyle/>
          <a:p>
            <a:pPr eaLnBrk="1" hangingPunct="1"/>
            <a:r>
              <a:rPr lang="is-IS"/>
              <a:t> </a:t>
            </a:r>
            <a:endParaRPr lang="en-US"/>
          </a:p>
        </p:txBody>
      </p:sp>
      <p:sp>
        <p:nvSpPr>
          <p:cNvPr id="7" name="Date Placeholder 6"/>
          <p:cNvSpPr>
            <a:spLocks noGrp="1"/>
          </p:cNvSpPr>
          <p:nvPr>
            <p:ph type="dt" idx="10"/>
          </p:nvPr>
        </p:nvSpPr>
        <p:spPr/>
        <p:txBody>
          <a:bodyPr/>
          <a:lstStyle/>
          <a:p>
            <a:pPr>
              <a:defRPr/>
            </a:pPr>
            <a:r>
              <a:rPr lang="is-IS"/>
              <a:t>28.02.2019</a:t>
            </a:r>
            <a:endParaRPr lang="en-US"/>
          </a:p>
        </p:txBody>
      </p:sp>
      <p:sp>
        <p:nvSpPr>
          <p:cNvPr id="2" name="Footer Placeholder 1"/>
          <p:cNvSpPr>
            <a:spLocks noGrp="1"/>
          </p:cNvSpPr>
          <p:nvPr>
            <p:ph type="ftr" sz="quarter" idx="11"/>
          </p:nvPr>
        </p:nvSpPr>
        <p:spPr/>
        <p:txBody>
          <a:bodyPr/>
          <a:lstStyle/>
          <a:p>
            <a:r>
              <a:rPr lang="is-IS"/>
              <a:t>Lífeyrisréttindi í LSR</a:t>
            </a:r>
          </a:p>
        </p:txBody>
      </p:sp>
      <p:sp>
        <p:nvSpPr>
          <p:cNvPr id="3" name="Slide Number Placeholder 2"/>
          <p:cNvSpPr>
            <a:spLocks noGrp="1"/>
          </p:cNvSpPr>
          <p:nvPr>
            <p:ph type="sldNum" sz="quarter" idx="12"/>
          </p:nvPr>
        </p:nvSpPr>
        <p:spPr/>
        <p:txBody>
          <a:bodyPr/>
          <a:lstStyle/>
          <a:p>
            <a:fld id="{5BA7A0D1-CB35-4BC1-8116-9D622038FFB0}" type="slidenum">
              <a:rPr lang="is-IS" smtClean="0"/>
              <a:t>32</a:t>
            </a:fld>
            <a:endParaRPr lang="is-IS"/>
          </a:p>
        </p:txBody>
      </p:sp>
    </p:spTree>
    <p:extLst>
      <p:ext uri="{BB962C8B-B14F-4D97-AF65-F5344CB8AC3E}">
        <p14:creationId xmlns:p14="http://schemas.microsoft.com/office/powerpoint/2010/main" val="118520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a:t>Lífeyrisréttindi í LSR</a:t>
            </a:r>
          </a:p>
        </p:txBody>
      </p:sp>
      <p:sp>
        <p:nvSpPr>
          <p:cNvPr id="6" name="Slide Number Placeholder 5"/>
          <p:cNvSpPr>
            <a:spLocks noGrp="1"/>
          </p:cNvSpPr>
          <p:nvPr>
            <p:ph type="sldNum" sz="quarter" idx="12"/>
          </p:nvPr>
        </p:nvSpPr>
        <p:spPr/>
        <p:txBody>
          <a:bodyPr/>
          <a:lstStyle/>
          <a:p>
            <a:pPr>
              <a:defRPr/>
            </a:pPr>
            <a:fld id="{C70E5F5D-CF7F-4562-8CD2-BC1662B6C164}" type="slidenum">
              <a:rPr lang="en-US" smtClean="0"/>
              <a:pPr>
                <a:defRPr/>
              </a:pPr>
              <a:t>33</a:t>
            </a:fld>
            <a:endParaRPr lang="en-US"/>
          </a:p>
        </p:txBody>
      </p:sp>
      <p:sp>
        <p:nvSpPr>
          <p:cNvPr id="4" name="Date Placeholder 3"/>
          <p:cNvSpPr>
            <a:spLocks noGrp="1"/>
          </p:cNvSpPr>
          <p:nvPr>
            <p:ph type="dt" idx="13"/>
          </p:nvPr>
        </p:nvSpPr>
        <p:spPr/>
        <p:txBody>
          <a:bodyPr/>
          <a:lstStyle/>
          <a:p>
            <a:pPr>
              <a:defRPr/>
            </a:pPr>
            <a:r>
              <a:rPr lang="is-IS"/>
              <a:t>28.02.2019</a:t>
            </a:r>
            <a:endParaRPr lang="en-US"/>
          </a:p>
        </p:txBody>
      </p:sp>
    </p:spTree>
    <p:extLst>
      <p:ext uri="{BB962C8B-B14F-4D97-AF65-F5344CB8AC3E}">
        <p14:creationId xmlns:p14="http://schemas.microsoft.com/office/powerpoint/2010/main" val="363265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6"/>
          <p:cNvSpPr>
            <a:spLocks noGrp="1" noChangeArrowheads="1"/>
          </p:cNvSpPr>
          <p:nvPr>
            <p:ph type="ftr" sz="quarter" idx="4"/>
          </p:nvPr>
        </p:nvSpPr>
        <p:spPr>
          <a:noFill/>
        </p:spPr>
        <p:txBody>
          <a:bodyPr/>
          <a:lstStyle/>
          <a:p>
            <a:r>
              <a:rPr lang="en-US"/>
              <a:t>Lífeyrisréttindi í LSR</a:t>
            </a:r>
          </a:p>
        </p:txBody>
      </p:sp>
      <p:sp>
        <p:nvSpPr>
          <p:cNvPr id="67588" name="Rectangle 7"/>
          <p:cNvSpPr>
            <a:spLocks noGrp="1" noChangeArrowheads="1"/>
          </p:cNvSpPr>
          <p:nvPr>
            <p:ph type="sldNum" sz="quarter" idx="5"/>
          </p:nvPr>
        </p:nvSpPr>
        <p:spPr>
          <a:noFill/>
        </p:spPr>
        <p:txBody>
          <a:bodyPr/>
          <a:lstStyle/>
          <a:p>
            <a:fld id="{D09CB2E5-65DA-4902-BB4A-13E7ABF2EC21}" type="slidenum">
              <a:rPr lang="en-US" smtClean="0"/>
              <a:pPr/>
              <a:t>37</a:t>
            </a:fld>
            <a:endParaRPr lang="en-US"/>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lIns="91417" tIns="45708" rIns="91417" bIns="45708"/>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155176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txBox="1">
            <a:spLocks noGrp="1" noChangeArrowheads="1"/>
          </p:cNvSpPr>
          <p:nvPr/>
        </p:nvSpPr>
        <p:spPr bwMode="auto">
          <a:xfrm>
            <a:off x="3674342" y="1"/>
            <a:ext cx="2811038" cy="539417"/>
          </a:xfrm>
          <a:prstGeom prst="rect">
            <a:avLst/>
          </a:prstGeom>
          <a:noFill/>
          <a:ln w="9525">
            <a:noFill/>
            <a:miter lim="800000"/>
            <a:headEnd/>
            <a:tailEnd/>
          </a:ln>
        </p:spPr>
        <p:txBody>
          <a:bodyPr/>
          <a:lstStyle/>
          <a:p>
            <a:pPr algn="r"/>
            <a:r>
              <a:rPr lang="is-IS" sz="1200"/>
              <a:t>maí 2008</a:t>
            </a:r>
          </a:p>
        </p:txBody>
      </p:sp>
      <p:sp>
        <p:nvSpPr>
          <p:cNvPr id="68611" name="Rectangle 6"/>
          <p:cNvSpPr txBox="1">
            <a:spLocks noGrp="1" noChangeArrowheads="1"/>
          </p:cNvSpPr>
          <p:nvPr/>
        </p:nvSpPr>
        <p:spPr bwMode="auto">
          <a:xfrm>
            <a:off x="0" y="10236846"/>
            <a:ext cx="2811038" cy="539417"/>
          </a:xfrm>
          <a:prstGeom prst="rect">
            <a:avLst/>
          </a:prstGeom>
          <a:noFill/>
          <a:ln w="9525">
            <a:noFill/>
            <a:miter lim="800000"/>
            <a:headEnd/>
            <a:tailEnd/>
          </a:ln>
        </p:spPr>
        <p:txBody>
          <a:bodyPr anchor="b"/>
          <a:lstStyle/>
          <a:p>
            <a:r>
              <a:rPr lang="en-US" sz="1200"/>
              <a:t>LSR kynning um lífeyrismál</a:t>
            </a:r>
          </a:p>
        </p:txBody>
      </p:sp>
      <p:sp>
        <p:nvSpPr>
          <p:cNvPr id="68612" name="Rectangle 7"/>
          <p:cNvSpPr txBox="1">
            <a:spLocks noGrp="1" noChangeArrowheads="1"/>
          </p:cNvSpPr>
          <p:nvPr/>
        </p:nvSpPr>
        <p:spPr bwMode="auto">
          <a:xfrm>
            <a:off x="3674342" y="10236846"/>
            <a:ext cx="2811038" cy="539417"/>
          </a:xfrm>
          <a:prstGeom prst="rect">
            <a:avLst/>
          </a:prstGeom>
          <a:noFill/>
          <a:ln w="9525">
            <a:noFill/>
            <a:miter lim="800000"/>
            <a:headEnd/>
            <a:tailEnd/>
          </a:ln>
        </p:spPr>
        <p:txBody>
          <a:bodyPr anchor="b"/>
          <a:lstStyle/>
          <a:p>
            <a:pPr algn="r"/>
            <a:fld id="{EEDFAA76-2529-4E70-BDEE-AC3898C18334}" type="slidenum">
              <a:rPr lang="en-US" sz="1200"/>
              <a:pPr algn="r"/>
              <a:t>38</a:t>
            </a:fld>
            <a:endParaRPr lang="en-US" sz="1200"/>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endParaRPr lang="is-IS"/>
          </a:p>
        </p:txBody>
      </p:sp>
      <p:sp>
        <p:nvSpPr>
          <p:cNvPr id="7" name="Date Placeholder 6"/>
          <p:cNvSpPr>
            <a:spLocks noGrp="1"/>
          </p:cNvSpPr>
          <p:nvPr>
            <p:ph type="dt" idx="10"/>
          </p:nvPr>
        </p:nvSpPr>
        <p:spPr/>
        <p:txBody>
          <a:bodyPr/>
          <a:lstStyle/>
          <a:p>
            <a:pPr>
              <a:defRPr/>
            </a:pPr>
            <a:r>
              <a:rPr lang="is-IS"/>
              <a:t>28.02.2019</a:t>
            </a:r>
            <a:endParaRPr lang="en-US"/>
          </a:p>
        </p:txBody>
      </p:sp>
      <p:sp>
        <p:nvSpPr>
          <p:cNvPr id="2" name="Footer Placeholder 1"/>
          <p:cNvSpPr>
            <a:spLocks noGrp="1"/>
          </p:cNvSpPr>
          <p:nvPr>
            <p:ph type="ftr" sz="quarter" idx="11"/>
          </p:nvPr>
        </p:nvSpPr>
        <p:spPr/>
        <p:txBody>
          <a:bodyPr/>
          <a:lstStyle/>
          <a:p>
            <a:r>
              <a:rPr lang="is-IS"/>
              <a:t>Lífeyrisréttindi í LSR</a:t>
            </a:r>
          </a:p>
        </p:txBody>
      </p:sp>
      <p:sp>
        <p:nvSpPr>
          <p:cNvPr id="3" name="Slide Number Placeholder 2">
            <a:extLst>
              <a:ext uri="{FF2B5EF4-FFF2-40B4-BE49-F238E27FC236}">
                <a16:creationId xmlns:a16="http://schemas.microsoft.com/office/drawing/2014/main" id="{B9EF3F4A-A926-4B76-9B89-52B680938EFE}"/>
              </a:ext>
            </a:extLst>
          </p:cNvPr>
          <p:cNvSpPr>
            <a:spLocks noGrp="1"/>
          </p:cNvSpPr>
          <p:nvPr>
            <p:ph type="sldNum" sz="quarter" idx="12"/>
          </p:nvPr>
        </p:nvSpPr>
        <p:spPr/>
        <p:txBody>
          <a:bodyPr/>
          <a:lstStyle/>
          <a:p>
            <a:fld id="{5BA7A0D1-CB35-4BC1-8116-9D622038FFB0}" type="slidenum">
              <a:rPr lang="is-IS" smtClean="0"/>
              <a:t>38</a:t>
            </a:fld>
            <a:endParaRPr lang="is-IS"/>
          </a:p>
        </p:txBody>
      </p:sp>
    </p:spTree>
    <p:extLst>
      <p:ext uri="{BB962C8B-B14F-4D97-AF65-F5344CB8AC3E}">
        <p14:creationId xmlns:p14="http://schemas.microsoft.com/office/powerpoint/2010/main" val="236894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txBox="1">
            <a:spLocks noGrp="1" noChangeArrowheads="1"/>
          </p:cNvSpPr>
          <p:nvPr/>
        </p:nvSpPr>
        <p:spPr bwMode="auto">
          <a:xfrm>
            <a:off x="3778423" y="0"/>
            <a:ext cx="2890665" cy="496888"/>
          </a:xfrm>
          <a:prstGeom prst="rect">
            <a:avLst/>
          </a:prstGeom>
          <a:noFill/>
          <a:ln w="9525">
            <a:noFill/>
            <a:miter lim="800000"/>
            <a:headEnd/>
            <a:tailEnd/>
          </a:ln>
        </p:spPr>
        <p:txBody>
          <a:bodyPr/>
          <a:lstStyle/>
          <a:p>
            <a:pPr algn="r"/>
            <a:r>
              <a:rPr lang="is-IS" sz="1200"/>
              <a:t>maí 2008</a:t>
            </a:r>
          </a:p>
        </p:txBody>
      </p:sp>
      <p:sp>
        <p:nvSpPr>
          <p:cNvPr id="74755" name="Rectangle 6"/>
          <p:cNvSpPr txBox="1">
            <a:spLocks noGrp="1" noChangeArrowheads="1"/>
          </p:cNvSpPr>
          <p:nvPr/>
        </p:nvSpPr>
        <p:spPr bwMode="auto">
          <a:xfrm>
            <a:off x="0" y="9429750"/>
            <a:ext cx="2890665" cy="496888"/>
          </a:xfrm>
          <a:prstGeom prst="rect">
            <a:avLst/>
          </a:prstGeom>
          <a:noFill/>
          <a:ln w="9525">
            <a:noFill/>
            <a:miter lim="800000"/>
            <a:headEnd/>
            <a:tailEnd/>
          </a:ln>
        </p:spPr>
        <p:txBody>
          <a:bodyPr anchor="b"/>
          <a:lstStyle/>
          <a:p>
            <a:r>
              <a:rPr lang="en-US" sz="1200"/>
              <a:t>LSR kynning um lífeyrismál</a:t>
            </a:r>
          </a:p>
        </p:txBody>
      </p:sp>
      <p:sp>
        <p:nvSpPr>
          <p:cNvPr id="74756" name="Rectangle 7"/>
          <p:cNvSpPr txBox="1">
            <a:spLocks noGrp="1" noChangeArrowheads="1"/>
          </p:cNvSpPr>
          <p:nvPr/>
        </p:nvSpPr>
        <p:spPr bwMode="auto">
          <a:xfrm>
            <a:off x="3778423" y="9429750"/>
            <a:ext cx="2890665" cy="496888"/>
          </a:xfrm>
          <a:prstGeom prst="rect">
            <a:avLst/>
          </a:prstGeom>
          <a:noFill/>
          <a:ln w="9525">
            <a:noFill/>
            <a:miter lim="800000"/>
            <a:headEnd/>
            <a:tailEnd/>
          </a:ln>
        </p:spPr>
        <p:txBody>
          <a:bodyPr anchor="b"/>
          <a:lstStyle/>
          <a:p>
            <a:pPr algn="r"/>
            <a:fld id="{FF30CAFF-06DF-4FF5-897A-B3273A7EE43B}" type="slidenum">
              <a:rPr lang="en-US" sz="1200"/>
              <a:pPr algn="r"/>
              <a:t>39</a:t>
            </a:fld>
            <a:endParaRPr lang="en-US" sz="120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pPr eaLnBrk="1" hangingPunct="1"/>
            <a:endParaRPr lang="en-GB"/>
          </a:p>
        </p:txBody>
      </p:sp>
      <p:sp>
        <p:nvSpPr>
          <p:cNvPr id="7" name="Date Placeholder 6"/>
          <p:cNvSpPr>
            <a:spLocks noGrp="1"/>
          </p:cNvSpPr>
          <p:nvPr>
            <p:ph type="dt" idx="10"/>
          </p:nvPr>
        </p:nvSpPr>
        <p:spPr/>
        <p:txBody>
          <a:bodyPr/>
          <a:lstStyle/>
          <a:p>
            <a:pPr>
              <a:defRPr/>
            </a:pPr>
            <a:r>
              <a:rPr lang="is-IS"/>
              <a:t>28.02.2019</a:t>
            </a:r>
            <a:endParaRPr lang="en-US"/>
          </a:p>
        </p:txBody>
      </p:sp>
      <p:sp>
        <p:nvSpPr>
          <p:cNvPr id="2" name="Slide Number Placeholder 1">
            <a:extLst>
              <a:ext uri="{FF2B5EF4-FFF2-40B4-BE49-F238E27FC236}">
                <a16:creationId xmlns:a16="http://schemas.microsoft.com/office/drawing/2014/main" id="{CDE19558-F7B6-4AF6-A1CD-00F2914F2C1A}"/>
              </a:ext>
            </a:extLst>
          </p:cNvPr>
          <p:cNvSpPr>
            <a:spLocks noGrp="1"/>
          </p:cNvSpPr>
          <p:nvPr>
            <p:ph type="sldNum" sz="quarter" idx="11"/>
          </p:nvPr>
        </p:nvSpPr>
        <p:spPr/>
        <p:txBody>
          <a:bodyPr/>
          <a:lstStyle/>
          <a:p>
            <a:fld id="{5BA7A0D1-CB35-4BC1-8116-9D622038FFB0}" type="slidenum">
              <a:rPr lang="is-IS" smtClean="0"/>
              <a:t>39</a:t>
            </a:fld>
            <a:endParaRPr lang="is-IS"/>
          </a:p>
        </p:txBody>
      </p:sp>
    </p:spTree>
    <p:extLst>
      <p:ext uri="{BB962C8B-B14F-4D97-AF65-F5344CB8AC3E}">
        <p14:creationId xmlns:p14="http://schemas.microsoft.com/office/powerpoint/2010/main" val="82523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Date Placeholder 3"/>
          <p:cNvSpPr>
            <a:spLocks noGrp="1"/>
          </p:cNvSpPr>
          <p:nvPr>
            <p:ph type="dt" idx="10"/>
          </p:nvPr>
        </p:nvSpPr>
        <p:spPr/>
        <p:txBody>
          <a:bodyPr/>
          <a:lstStyle/>
          <a:p>
            <a:r>
              <a:rPr lang="is-IS"/>
              <a:t>28.02.2019</a:t>
            </a:r>
          </a:p>
        </p:txBody>
      </p:sp>
      <p:sp>
        <p:nvSpPr>
          <p:cNvPr id="5" name="Footer Placeholder 4"/>
          <p:cNvSpPr>
            <a:spLocks noGrp="1"/>
          </p:cNvSpPr>
          <p:nvPr>
            <p:ph type="ftr" sz="quarter" idx="11"/>
          </p:nvPr>
        </p:nvSpPr>
        <p:spPr/>
        <p:txBody>
          <a:bodyPr/>
          <a:lstStyle/>
          <a:p>
            <a:r>
              <a:rPr lang="is-IS"/>
              <a:t>Lífeyrisréttindi í LSR</a:t>
            </a:r>
          </a:p>
        </p:txBody>
      </p:sp>
      <p:sp>
        <p:nvSpPr>
          <p:cNvPr id="6" name="Slide Number Placeholder 5"/>
          <p:cNvSpPr>
            <a:spLocks noGrp="1"/>
          </p:cNvSpPr>
          <p:nvPr>
            <p:ph type="sldNum" sz="quarter" idx="12"/>
          </p:nvPr>
        </p:nvSpPr>
        <p:spPr/>
        <p:txBody>
          <a:bodyPr/>
          <a:lstStyle/>
          <a:p>
            <a:fld id="{5BA7A0D1-CB35-4BC1-8116-9D622038FFB0}" type="slidenum">
              <a:rPr lang="is-IS" smtClean="0"/>
              <a:t>6</a:t>
            </a:fld>
            <a:endParaRPr lang="is-IS"/>
          </a:p>
        </p:txBody>
      </p:sp>
    </p:spTree>
    <p:extLst>
      <p:ext uri="{BB962C8B-B14F-4D97-AF65-F5344CB8AC3E}">
        <p14:creationId xmlns:p14="http://schemas.microsoft.com/office/powerpoint/2010/main" val="4191951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Grp="1" noChangeArrowheads="1"/>
          </p:cNvSpPr>
          <p:nvPr/>
        </p:nvSpPr>
        <p:spPr bwMode="auto">
          <a:xfrm>
            <a:off x="3851275" y="0"/>
            <a:ext cx="2946400" cy="496888"/>
          </a:xfrm>
          <a:prstGeom prst="rect">
            <a:avLst/>
          </a:prstGeom>
          <a:noFill/>
          <a:ln w="9525">
            <a:noFill/>
            <a:miter lim="800000"/>
            <a:headEnd/>
            <a:tailEnd/>
          </a:ln>
        </p:spPr>
        <p:txBody>
          <a:bodyPr/>
          <a:lstStyle/>
          <a:p>
            <a:pPr algn="r"/>
            <a:r>
              <a:rPr lang="is-IS" sz="1200"/>
              <a:t>maí 2008</a:t>
            </a:r>
          </a:p>
        </p:txBody>
      </p:sp>
      <p:sp>
        <p:nvSpPr>
          <p:cNvPr id="73731" name="Rectangle 6"/>
          <p:cNvSpPr txBox="1">
            <a:spLocks noGrp="1" noChangeArrowheads="1"/>
          </p:cNvSpPr>
          <p:nvPr/>
        </p:nvSpPr>
        <p:spPr bwMode="auto">
          <a:xfrm>
            <a:off x="0" y="9429750"/>
            <a:ext cx="2946400" cy="496888"/>
          </a:xfrm>
          <a:prstGeom prst="rect">
            <a:avLst/>
          </a:prstGeom>
          <a:noFill/>
          <a:ln w="9525">
            <a:noFill/>
            <a:miter lim="800000"/>
            <a:headEnd/>
            <a:tailEnd/>
          </a:ln>
        </p:spPr>
        <p:txBody>
          <a:bodyPr anchor="b"/>
          <a:lstStyle/>
          <a:p>
            <a:r>
              <a:rPr lang="en-US" sz="1200"/>
              <a:t>LSR kynning um lífeyrismál</a:t>
            </a:r>
          </a:p>
        </p:txBody>
      </p:sp>
      <p:sp>
        <p:nvSpPr>
          <p:cNvPr id="7373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AB232F9C-99C7-4709-87AC-6CA15AAEF13A}" type="slidenum">
              <a:rPr lang="en-US" sz="1200"/>
              <a:pPr algn="r"/>
              <a:t>40</a:t>
            </a:fld>
            <a:endParaRPr lang="en-US" sz="120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algn="just" eaLnBrk="1" hangingPunct="1"/>
            <a:endParaRPr lang="is-IS" sz="900">
              <a:cs typeface="Times New Roman" pitchFamily="18" charset="0"/>
            </a:endParaRPr>
          </a:p>
        </p:txBody>
      </p:sp>
      <p:sp>
        <p:nvSpPr>
          <p:cNvPr id="2" name="Date Placeholder 1"/>
          <p:cNvSpPr>
            <a:spLocks noGrp="1"/>
          </p:cNvSpPr>
          <p:nvPr>
            <p:ph type="dt" idx="10"/>
          </p:nvPr>
        </p:nvSpPr>
        <p:spPr/>
        <p:txBody>
          <a:bodyPr/>
          <a:lstStyle/>
          <a:p>
            <a:pPr>
              <a:defRPr/>
            </a:pPr>
            <a:r>
              <a:rPr lang="is-IS"/>
              <a:t>28.02.2019</a:t>
            </a:r>
            <a:endParaRPr lang="en-US"/>
          </a:p>
        </p:txBody>
      </p:sp>
      <p:sp>
        <p:nvSpPr>
          <p:cNvPr id="3" name="Slide Number Placeholder 2">
            <a:extLst>
              <a:ext uri="{FF2B5EF4-FFF2-40B4-BE49-F238E27FC236}">
                <a16:creationId xmlns:a16="http://schemas.microsoft.com/office/drawing/2014/main" id="{097FDBAF-44A8-448B-8D50-672FF1242FAC}"/>
              </a:ext>
            </a:extLst>
          </p:cNvPr>
          <p:cNvSpPr>
            <a:spLocks noGrp="1"/>
          </p:cNvSpPr>
          <p:nvPr>
            <p:ph type="sldNum" sz="quarter" idx="11"/>
          </p:nvPr>
        </p:nvSpPr>
        <p:spPr/>
        <p:txBody>
          <a:bodyPr/>
          <a:lstStyle/>
          <a:p>
            <a:fld id="{5BA7A0D1-CB35-4BC1-8116-9D622038FFB0}" type="slidenum">
              <a:rPr lang="is-IS" smtClean="0"/>
              <a:t>40</a:t>
            </a:fld>
            <a:endParaRPr lang="is-IS"/>
          </a:p>
        </p:txBody>
      </p:sp>
    </p:spTree>
    <p:extLst>
      <p:ext uri="{BB962C8B-B14F-4D97-AF65-F5344CB8AC3E}">
        <p14:creationId xmlns:p14="http://schemas.microsoft.com/office/powerpoint/2010/main" val="364084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CBB6D9CB-85E1-4979-B179-41EC26D7FBC9}" type="slidenum">
              <a:rPr lang="is-IS" smtClean="0"/>
              <a:t>42</a:t>
            </a:fld>
            <a:endParaRPr lang="is-IS"/>
          </a:p>
        </p:txBody>
      </p:sp>
      <p:sp>
        <p:nvSpPr>
          <p:cNvPr id="5" name="Date Placeholder 4"/>
          <p:cNvSpPr>
            <a:spLocks noGrp="1"/>
          </p:cNvSpPr>
          <p:nvPr>
            <p:ph type="dt" idx="11"/>
          </p:nvPr>
        </p:nvSpPr>
        <p:spPr/>
        <p:txBody>
          <a:bodyPr/>
          <a:lstStyle/>
          <a:p>
            <a:r>
              <a:rPr lang="is-IS"/>
              <a:t>28.02.2019</a:t>
            </a:r>
          </a:p>
        </p:txBody>
      </p:sp>
    </p:spTree>
    <p:extLst>
      <p:ext uri="{BB962C8B-B14F-4D97-AF65-F5344CB8AC3E}">
        <p14:creationId xmlns:p14="http://schemas.microsoft.com/office/powerpoint/2010/main" val="286716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Grp="1" noChangeArrowheads="1"/>
          </p:cNvSpPr>
          <p:nvPr>
            <p:ph type="ftr" sz="quarter" idx="4"/>
          </p:nvPr>
        </p:nvSpPr>
        <p:spPr>
          <a:noFill/>
        </p:spPr>
        <p:txBody>
          <a:bodyPr/>
          <a:lstStyle/>
          <a:p>
            <a:r>
              <a:rPr lang="en-US"/>
              <a:t>Lífeyrisréttindi í LSR</a:t>
            </a:r>
          </a:p>
        </p:txBody>
      </p:sp>
      <p:sp>
        <p:nvSpPr>
          <p:cNvPr id="46084" name="Rectangle 7"/>
          <p:cNvSpPr>
            <a:spLocks noGrp="1" noChangeArrowheads="1"/>
          </p:cNvSpPr>
          <p:nvPr>
            <p:ph type="sldNum" sz="quarter" idx="5"/>
          </p:nvPr>
        </p:nvSpPr>
        <p:spPr>
          <a:noFill/>
        </p:spPr>
        <p:txBody>
          <a:bodyPr/>
          <a:lstStyle/>
          <a:p>
            <a:fld id="{2B253CA9-F22C-4965-946F-6918296260A0}" type="slidenum">
              <a:rPr lang="en-US" smtClean="0"/>
              <a:pPr/>
              <a:t>7</a:t>
            </a:fld>
            <a:endParaRPr lang="en-US"/>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321343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Grp="1" noChangeArrowheads="1"/>
          </p:cNvSpPr>
          <p:nvPr>
            <p:ph type="ftr" sz="quarter" idx="4"/>
          </p:nvPr>
        </p:nvSpPr>
        <p:spPr>
          <a:noFill/>
        </p:spPr>
        <p:txBody>
          <a:bodyPr/>
          <a:lstStyle/>
          <a:p>
            <a:r>
              <a:rPr lang="en-US"/>
              <a:t>Lífeyrisréttindi í LSR</a:t>
            </a:r>
          </a:p>
        </p:txBody>
      </p:sp>
      <p:sp>
        <p:nvSpPr>
          <p:cNvPr id="50180" name="Rectangle 7"/>
          <p:cNvSpPr>
            <a:spLocks noGrp="1" noChangeArrowheads="1"/>
          </p:cNvSpPr>
          <p:nvPr>
            <p:ph type="sldNum" sz="quarter" idx="5"/>
          </p:nvPr>
        </p:nvSpPr>
        <p:spPr>
          <a:noFill/>
        </p:spPr>
        <p:txBody>
          <a:bodyPr/>
          <a:lstStyle/>
          <a:p>
            <a:fld id="{7BC0F645-5CE3-4433-A031-28B85DA4258F}" type="slidenum">
              <a:rPr lang="en-US" smtClean="0"/>
              <a:pPr/>
              <a:t>10</a:t>
            </a:fld>
            <a:endParaRPr lang="en-US"/>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246538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Grp="1" noChangeArrowheads="1"/>
          </p:cNvSpPr>
          <p:nvPr>
            <p:ph type="ftr" sz="quarter" idx="4"/>
          </p:nvPr>
        </p:nvSpPr>
        <p:spPr>
          <a:noFill/>
        </p:spPr>
        <p:txBody>
          <a:bodyPr/>
          <a:lstStyle/>
          <a:p>
            <a:r>
              <a:rPr lang="en-US"/>
              <a:t>Lífeyrisréttindi í LSR</a:t>
            </a:r>
          </a:p>
        </p:txBody>
      </p:sp>
      <p:sp>
        <p:nvSpPr>
          <p:cNvPr id="50180" name="Rectangle 7"/>
          <p:cNvSpPr>
            <a:spLocks noGrp="1" noChangeArrowheads="1"/>
          </p:cNvSpPr>
          <p:nvPr>
            <p:ph type="sldNum" sz="quarter" idx="5"/>
          </p:nvPr>
        </p:nvSpPr>
        <p:spPr>
          <a:noFill/>
        </p:spPr>
        <p:txBody>
          <a:bodyPr/>
          <a:lstStyle/>
          <a:p>
            <a:fld id="{7BC0F645-5CE3-4433-A031-28B85DA4258F}" type="slidenum">
              <a:rPr lang="en-US" smtClean="0"/>
              <a:pPr/>
              <a:t>11</a:t>
            </a:fld>
            <a:endParaRPr lang="en-US"/>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132225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Grp="1" noChangeArrowheads="1"/>
          </p:cNvSpPr>
          <p:nvPr>
            <p:ph type="ftr" sz="quarter" idx="4"/>
          </p:nvPr>
        </p:nvSpPr>
        <p:spPr>
          <a:noFill/>
        </p:spPr>
        <p:txBody>
          <a:bodyPr/>
          <a:lstStyle/>
          <a:p>
            <a:r>
              <a:rPr lang="en-US"/>
              <a:t>Lífeyrisréttindi í LSR</a:t>
            </a:r>
          </a:p>
        </p:txBody>
      </p:sp>
      <p:sp>
        <p:nvSpPr>
          <p:cNvPr id="51204" name="Rectangle 7"/>
          <p:cNvSpPr>
            <a:spLocks noGrp="1" noChangeArrowheads="1"/>
          </p:cNvSpPr>
          <p:nvPr>
            <p:ph type="sldNum" sz="quarter" idx="5"/>
          </p:nvPr>
        </p:nvSpPr>
        <p:spPr>
          <a:noFill/>
        </p:spPr>
        <p:txBody>
          <a:bodyPr/>
          <a:lstStyle/>
          <a:p>
            <a:fld id="{5587EB85-6E64-4BF4-9E06-61B8F1310C90}" type="slidenum">
              <a:rPr lang="en-US" smtClean="0"/>
              <a:pPr/>
              <a:t>15</a:t>
            </a:fld>
            <a:endParaRPr lang="en-US"/>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46601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type="ftr" sz="quarter" idx="4"/>
          </p:nvPr>
        </p:nvSpPr>
        <p:spPr>
          <a:noFill/>
        </p:spPr>
        <p:txBody>
          <a:bodyPr/>
          <a:lstStyle/>
          <a:p>
            <a:r>
              <a:rPr lang="en-US"/>
              <a:t>Lífeyrisréttindi í LSR</a:t>
            </a:r>
          </a:p>
        </p:txBody>
      </p:sp>
      <p:sp>
        <p:nvSpPr>
          <p:cNvPr id="53252" name="Rectangle 7"/>
          <p:cNvSpPr>
            <a:spLocks noGrp="1" noChangeArrowheads="1"/>
          </p:cNvSpPr>
          <p:nvPr>
            <p:ph type="sldNum" sz="quarter" idx="5"/>
          </p:nvPr>
        </p:nvSpPr>
        <p:spPr>
          <a:noFill/>
        </p:spPr>
        <p:txBody>
          <a:bodyPr/>
          <a:lstStyle/>
          <a:p>
            <a:fld id="{3D27981D-BED8-4A26-92CB-094126C81F5F}" type="slidenum">
              <a:rPr lang="en-US" smtClean="0"/>
              <a:pPr/>
              <a:t>16</a:t>
            </a:fld>
            <a:endParaRPr lang="en-US"/>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12689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6"/>
          <p:cNvSpPr>
            <a:spLocks noGrp="1" noChangeArrowheads="1"/>
          </p:cNvSpPr>
          <p:nvPr>
            <p:ph type="ftr" sz="quarter" idx="4"/>
          </p:nvPr>
        </p:nvSpPr>
        <p:spPr>
          <a:noFill/>
        </p:spPr>
        <p:txBody>
          <a:bodyPr/>
          <a:lstStyle/>
          <a:p>
            <a:r>
              <a:rPr lang="en-US"/>
              <a:t>Lífeyrisréttindi í LSR</a:t>
            </a:r>
          </a:p>
        </p:txBody>
      </p:sp>
      <p:sp>
        <p:nvSpPr>
          <p:cNvPr id="67588" name="Rectangle 7"/>
          <p:cNvSpPr>
            <a:spLocks noGrp="1" noChangeArrowheads="1"/>
          </p:cNvSpPr>
          <p:nvPr>
            <p:ph type="sldNum" sz="quarter" idx="5"/>
          </p:nvPr>
        </p:nvSpPr>
        <p:spPr>
          <a:noFill/>
        </p:spPr>
        <p:txBody>
          <a:bodyPr/>
          <a:lstStyle/>
          <a:p>
            <a:fld id="{D09CB2E5-65DA-4902-BB4A-13E7ABF2EC21}" type="slidenum">
              <a:rPr lang="en-US" smtClean="0"/>
              <a:pPr/>
              <a:t>17</a:t>
            </a:fld>
            <a:endParaRPr lang="en-US"/>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lIns="91417" tIns="45708" rIns="91417" bIns="45708"/>
          <a:lstStyle/>
          <a:p>
            <a:pPr eaLnBrk="1" hangingPunct="1"/>
            <a:endParaRPr lang="en-GB"/>
          </a:p>
        </p:txBody>
      </p:sp>
      <p:sp>
        <p:nvSpPr>
          <p:cNvPr id="6" name="Date Placeholder 5"/>
          <p:cNvSpPr>
            <a:spLocks noGrp="1"/>
          </p:cNvSpPr>
          <p:nvPr>
            <p:ph type="dt" idx="10"/>
          </p:nvPr>
        </p:nvSpPr>
        <p:spPr/>
        <p:txBody>
          <a:bodyPr/>
          <a:lstStyle/>
          <a:p>
            <a:pPr>
              <a:defRPr/>
            </a:pPr>
            <a:r>
              <a:rPr lang="is-IS"/>
              <a:t>28.02.2019</a:t>
            </a:r>
            <a:endParaRPr lang="en-US"/>
          </a:p>
        </p:txBody>
      </p:sp>
    </p:spTree>
    <p:extLst>
      <p:ext uri="{BB962C8B-B14F-4D97-AF65-F5344CB8AC3E}">
        <p14:creationId xmlns:p14="http://schemas.microsoft.com/office/powerpoint/2010/main" val="222234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Grp="1" noChangeArrowheads="1"/>
          </p:cNvSpPr>
          <p:nvPr/>
        </p:nvSpPr>
        <p:spPr bwMode="auto">
          <a:xfrm>
            <a:off x="3778424" y="0"/>
            <a:ext cx="2890665" cy="496888"/>
          </a:xfrm>
          <a:prstGeom prst="rect">
            <a:avLst/>
          </a:prstGeom>
          <a:noFill/>
          <a:ln w="9525">
            <a:noFill/>
            <a:miter lim="800000"/>
            <a:headEnd/>
            <a:tailEnd/>
          </a:ln>
        </p:spPr>
        <p:txBody>
          <a:bodyPr/>
          <a:lstStyle/>
          <a:p>
            <a:pPr algn="r"/>
            <a:r>
              <a:rPr lang="is-IS" sz="1200"/>
              <a:t>maí 2008</a:t>
            </a:r>
          </a:p>
        </p:txBody>
      </p:sp>
      <p:sp>
        <p:nvSpPr>
          <p:cNvPr id="57347" name="Rectangle 6"/>
          <p:cNvSpPr txBox="1">
            <a:spLocks noGrp="1" noChangeArrowheads="1"/>
          </p:cNvSpPr>
          <p:nvPr/>
        </p:nvSpPr>
        <p:spPr bwMode="auto">
          <a:xfrm>
            <a:off x="0" y="9429750"/>
            <a:ext cx="2890665" cy="496888"/>
          </a:xfrm>
          <a:prstGeom prst="rect">
            <a:avLst/>
          </a:prstGeom>
          <a:noFill/>
          <a:ln w="9525">
            <a:noFill/>
            <a:miter lim="800000"/>
            <a:headEnd/>
            <a:tailEnd/>
          </a:ln>
        </p:spPr>
        <p:txBody>
          <a:bodyPr anchor="b"/>
          <a:lstStyle/>
          <a:p>
            <a:r>
              <a:rPr lang="en-US" sz="1200"/>
              <a:t>Kynning á lífeyrisréttindum í LSR og LH</a:t>
            </a:r>
          </a:p>
        </p:txBody>
      </p:sp>
      <p:sp>
        <p:nvSpPr>
          <p:cNvPr id="57348" name="Rectangle 7"/>
          <p:cNvSpPr txBox="1">
            <a:spLocks noGrp="1" noChangeArrowheads="1"/>
          </p:cNvSpPr>
          <p:nvPr/>
        </p:nvSpPr>
        <p:spPr bwMode="auto">
          <a:xfrm>
            <a:off x="3778424" y="9429750"/>
            <a:ext cx="2890665" cy="496888"/>
          </a:xfrm>
          <a:prstGeom prst="rect">
            <a:avLst/>
          </a:prstGeom>
          <a:noFill/>
          <a:ln w="9525">
            <a:noFill/>
            <a:miter lim="800000"/>
            <a:headEnd/>
            <a:tailEnd/>
          </a:ln>
        </p:spPr>
        <p:txBody>
          <a:bodyPr anchor="b"/>
          <a:lstStyle/>
          <a:p>
            <a:pPr algn="r"/>
            <a:fld id="{F4F9D5A9-E48A-4A71-A7F0-CFA16BA9CE8B}" type="slidenum">
              <a:rPr lang="en-US" sz="1200"/>
              <a:pPr algn="r"/>
              <a:t>24</a:t>
            </a:fld>
            <a:endParaRPr lang="en-US" sz="120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xfrm>
            <a:off x="890874" y="4714877"/>
            <a:ext cx="4887342" cy="4467225"/>
          </a:xfrm>
          <a:noFill/>
          <a:ln/>
        </p:spPr>
        <p:txBody>
          <a:bodyPr lIns="86383" tIns="43192" rIns="86383" bIns="43192"/>
          <a:lstStyle/>
          <a:p>
            <a:pPr eaLnBrk="1" hangingPunct="1"/>
            <a:endParaRPr lang="is-IS"/>
          </a:p>
        </p:txBody>
      </p:sp>
      <p:sp>
        <p:nvSpPr>
          <p:cNvPr id="7" name="Date Placeholder 6"/>
          <p:cNvSpPr>
            <a:spLocks noGrp="1"/>
          </p:cNvSpPr>
          <p:nvPr>
            <p:ph type="dt" idx="10"/>
          </p:nvPr>
        </p:nvSpPr>
        <p:spPr/>
        <p:txBody>
          <a:bodyPr/>
          <a:lstStyle/>
          <a:p>
            <a:pPr>
              <a:defRPr/>
            </a:pPr>
            <a:r>
              <a:rPr lang="is-IS"/>
              <a:t>28.02.2019</a:t>
            </a:r>
            <a:endParaRPr lang="en-US"/>
          </a:p>
        </p:txBody>
      </p:sp>
      <p:sp>
        <p:nvSpPr>
          <p:cNvPr id="2" name="Footer Placeholder 1"/>
          <p:cNvSpPr>
            <a:spLocks noGrp="1"/>
          </p:cNvSpPr>
          <p:nvPr>
            <p:ph type="ftr" sz="quarter" idx="11"/>
          </p:nvPr>
        </p:nvSpPr>
        <p:spPr/>
        <p:txBody>
          <a:bodyPr/>
          <a:lstStyle/>
          <a:p>
            <a:r>
              <a:rPr lang="is-IS"/>
              <a:t>Lífeyrisréttindi í LSR</a:t>
            </a:r>
          </a:p>
        </p:txBody>
      </p:sp>
      <p:sp>
        <p:nvSpPr>
          <p:cNvPr id="3" name="Slide Number Placeholder 2"/>
          <p:cNvSpPr>
            <a:spLocks noGrp="1"/>
          </p:cNvSpPr>
          <p:nvPr>
            <p:ph type="sldNum" sz="quarter" idx="12"/>
          </p:nvPr>
        </p:nvSpPr>
        <p:spPr/>
        <p:txBody>
          <a:bodyPr/>
          <a:lstStyle/>
          <a:p>
            <a:fld id="{5BA7A0D1-CB35-4BC1-8116-9D622038FFB0}" type="slidenum">
              <a:rPr lang="is-IS" smtClean="0"/>
              <a:t>24</a:t>
            </a:fld>
            <a:endParaRPr lang="is-IS"/>
          </a:p>
        </p:txBody>
      </p:sp>
    </p:spTree>
    <p:extLst>
      <p:ext uri="{BB962C8B-B14F-4D97-AF65-F5344CB8AC3E}">
        <p14:creationId xmlns:p14="http://schemas.microsoft.com/office/powerpoint/2010/main" val="249342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5724128" cy="1470025"/>
          </a:xfrm>
          <a:solidFill>
            <a:schemeClr val="accent1"/>
          </a:solidFill>
        </p:spPr>
        <p:txBody>
          <a:bodyPr/>
          <a:lstStyle>
            <a:lvl1pPr algn="r">
              <a:defRPr>
                <a:solidFill>
                  <a:schemeClr val="bg1"/>
                </a:solidFill>
              </a:defRPr>
            </a:lvl1pPr>
          </a:lstStyle>
          <a:p>
            <a:r>
              <a:rPr lang="en-US" dirty="0"/>
              <a:t>Click to edit Master title style</a:t>
            </a:r>
            <a:endParaRPr lang="is-IS" dirty="0"/>
          </a:p>
        </p:txBody>
      </p:sp>
      <p:sp>
        <p:nvSpPr>
          <p:cNvPr id="3" name="Subtitle 2"/>
          <p:cNvSpPr>
            <a:spLocks noGrp="1"/>
          </p:cNvSpPr>
          <p:nvPr>
            <p:ph type="subTitle" idx="1"/>
          </p:nvPr>
        </p:nvSpPr>
        <p:spPr>
          <a:xfrm>
            <a:off x="0" y="3861048"/>
            <a:ext cx="5724525"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s-IS" dirty="0"/>
          </a:p>
        </p:txBody>
      </p:sp>
      <p:sp>
        <p:nvSpPr>
          <p:cNvPr id="4"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5"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6"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80728"/>
            <a:ext cx="5724128" cy="1470025"/>
          </a:xfrm>
          <a:solidFill>
            <a:schemeClr val="bg1">
              <a:alpha val="55000"/>
            </a:schemeClr>
          </a:solidFill>
        </p:spPr>
        <p:txBody>
          <a:bodyPr/>
          <a:lstStyle>
            <a:lvl1pPr algn="r">
              <a:defRPr>
                <a:solidFill>
                  <a:schemeClr val="accent1"/>
                </a:solidFill>
              </a:defRPr>
            </a:lvl1pPr>
          </a:lstStyle>
          <a:p>
            <a:r>
              <a:rPr lang="en-US" dirty="0"/>
              <a:t>Click to edit Master title style</a:t>
            </a:r>
            <a:endParaRPr lang="is-IS" dirty="0"/>
          </a:p>
        </p:txBody>
      </p:sp>
      <p:sp>
        <p:nvSpPr>
          <p:cNvPr id="3" name="Subtitle 2"/>
          <p:cNvSpPr>
            <a:spLocks noGrp="1"/>
          </p:cNvSpPr>
          <p:nvPr>
            <p:ph type="subTitle" idx="1"/>
          </p:nvPr>
        </p:nvSpPr>
        <p:spPr>
          <a:xfrm>
            <a:off x="0" y="2852936"/>
            <a:ext cx="5724525" cy="1752600"/>
          </a:xfrm>
        </p:spPr>
        <p:txBody>
          <a:bodyPr>
            <a:normAutofit/>
          </a:bodyPr>
          <a:lstStyle>
            <a:lvl1pPr marL="0" indent="0" algn="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s-IS" dirty="0"/>
          </a:p>
        </p:txBody>
      </p:sp>
      <p:sp>
        <p:nvSpPr>
          <p:cNvPr id="4"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5"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6"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8"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9"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5724525" cy="576064"/>
          </a:xfrm>
          <a:gradFill flip="none" rotWithShape="1">
            <a:gsLst>
              <a:gs pos="0">
                <a:schemeClr val="tx1">
                  <a:lumMod val="50000"/>
                  <a:lumOff val="50000"/>
                </a:schemeClr>
              </a:gs>
              <a:gs pos="50000">
                <a:schemeClr val="bg1"/>
              </a:gs>
            </a:gsLst>
            <a:lin ang="0" scaled="1"/>
            <a:tileRect/>
          </a:gradFill>
          <a:ln>
            <a:noFill/>
          </a:ln>
        </p:spPr>
        <p:txBody>
          <a:bodyPr/>
          <a:lstStyle>
            <a:lvl1pPr marL="449263" indent="0">
              <a:tabLst/>
              <a:defRPr/>
            </a:lvl1pPr>
          </a:lstStyle>
          <a:p>
            <a:r>
              <a:rPr lang="en-US" dirty="0"/>
              <a:t>Click to edit Master title style</a:t>
            </a:r>
            <a:endParaRPr lang="is-I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7"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8"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9"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8"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9"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10"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8"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9"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10"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
        <p:nvSpPr>
          <p:cNvPr id="12" name="Title 1"/>
          <p:cNvSpPr>
            <a:spLocks noGrp="1"/>
          </p:cNvSpPr>
          <p:nvPr>
            <p:ph type="title"/>
          </p:nvPr>
        </p:nvSpPr>
        <p:spPr>
          <a:xfrm>
            <a:off x="0" y="548680"/>
            <a:ext cx="5724525" cy="576064"/>
          </a:xfrm>
          <a:gradFill flip="none" rotWithShape="1">
            <a:gsLst>
              <a:gs pos="0">
                <a:schemeClr val="tx1">
                  <a:lumMod val="50000"/>
                  <a:lumOff val="50000"/>
                </a:schemeClr>
              </a:gs>
              <a:gs pos="50000">
                <a:schemeClr val="bg1"/>
              </a:gs>
            </a:gsLst>
            <a:lin ang="0" scaled="1"/>
            <a:tileRect/>
          </a:gradFill>
          <a:ln>
            <a:noFill/>
          </a:ln>
        </p:spPr>
        <p:txBody>
          <a:bodyPr/>
          <a:lstStyle>
            <a:lvl1pPr marL="449263" indent="0">
              <a:tabLst/>
              <a:defRPr/>
            </a:lvl1pPr>
          </a:lstStyle>
          <a:p>
            <a:r>
              <a:rPr lang="en-US" dirty="0"/>
              <a:t>Click to edit Master title style</a:t>
            </a:r>
            <a:endParaRPr lang="is-I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s-IS" dirty="0"/>
          </a:p>
        </p:txBody>
      </p:sp>
      <p:sp>
        <p:nvSpPr>
          <p:cNvPr id="6"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7"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8"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7"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8"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
        <p:nvSpPr>
          <p:cNvPr id="10" name="Title 1"/>
          <p:cNvSpPr>
            <a:spLocks noGrp="1"/>
          </p:cNvSpPr>
          <p:nvPr>
            <p:ph type="title"/>
          </p:nvPr>
        </p:nvSpPr>
        <p:spPr>
          <a:xfrm>
            <a:off x="0" y="548680"/>
            <a:ext cx="5724525" cy="576064"/>
          </a:xfrm>
          <a:gradFill flip="none" rotWithShape="1">
            <a:gsLst>
              <a:gs pos="0">
                <a:schemeClr val="tx1">
                  <a:lumMod val="50000"/>
                  <a:lumOff val="50000"/>
                </a:schemeClr>
              </a:gs>
              <a:gs pos="50000">
                <a:schemeClr val="bg1"/>
              </a:gs>
            </a:gsLst>
            <a:lin ang="0" scaled="1"/>
            <a:tileRect/>
          </a:gradFill>
          <a:ln>
            <a:noFill/>
          </a:ln>
        </p:spPr>
        <p:txBody>
          <a:bodyPr/>
          <a:lstStyle>
            <a:lvl1pPr marL="449263" indent="0">
              <a:tabLst/>
              <a:defRPr/>
            </a:lvl1pPr>
          </a:lstStyle>
          <a:p>
            <a:r>
              <a:rPr lang="en-US" dirty="0"/>
              <a:t>Click to edit Master title style</a:t>
            </a:r>
            <a:endParaRPr lang="is-I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07504" y="6520259"/>
            <a:ext cx="1584176" cy="293117"/>
          </a:xfrm>
          <a:prstGeom prst="rect">
            <a:avLst/>
          </a:prstGeom>
        </p:spPr>
        <p:txBody>
          <a:bodyPr/>
          <a:lstStyle/>
          <a:p>
            <a:r>
              <a:rPr lang="is-IS"/>
              <a:t>28.02.2019</a:t>
            </a:r>
            <a:endParaRPr lang="is-IS" dirty="0"/>
          </a:p>
        </p:txBody>
      </p:sp>
      <p:sp>
        <p:nvSpPr>
          <p:cNvPr id="6" name="Footer Placeholder 4"/>
          <p:cNvSpPr>
            <a:spLocks noGrp="1"/>
          </p:cNvSpPr>
          <p:nvPr>
            <p:ph type="ftr" sz="quarter" idx="11"/>
          </p:nvPr>
        </p:nvSpPr>
        <p:spPr>
          <a:xfrm>
            <a:off x="1763688" y="6520259"/>
            <a:ext cx="2736304" cy="293117"/>
          </a:xfrm>
          <a:prstGeom prst="rect">
            <a:avLst/>
          </a:prstGeom>
        </p:spPr>
        <p:txBody>
          <a:bodyPr/>
          <a:lstStyle/>
          <a:p>
            <a:r>
              <a:rPr lang="is-IS"/>
              <a:t>Lífeyrisréttindi í LSR</a:t>
            </a:r>
            <a:endParaRPr lang="is-IS" dirty="0"/>
          </a:p>
        </p:txBody>
      </p:sp>
      <p:sp>
        <p:nvSpPr>
          <p:cNvPr id="7" name="Slide Number Placeholder 5"/>
          <p:cNvSpPr>
            <a:spLocks noGrp="1"/>
          </p:cNvSpPr>
          <p:nvPr>
            <p:ph type="sldNum" sz="quarter" idx="12"/>
          </p:nvPr>
        </p:nvSpPr>
        <p:spPr>
          <a:xfrm>
            <a:off x="4572000" y="6520259"/>
            <a:ext cx="936104" cy="293117"/>
          </a:xfrm>
          <a:prstGeom prst="rect">
            <a:avLst/>
          </a:prstGeom>
        </p:spPr>
        <p:txBody>
          <a:bodyPr/>
          <a:lstStyle/>
          <a:p>
            <a:fld id="{571473E1-D152-466A-9968-0875DCC7A154}" type="slidenum">
              <a:rPr lang="is-IS" smtClean="0"/>
              <a:pPr/>
              <a:t>‹#›</a:t>
            </a:fld>
            <a:endParaRPr lang="is-I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53336"/>
            <a:ext cx="5724128" cy="404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solidFill>
                <a:schemeClr val="bg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is-IS" dirty="0"/>
          </a:p>
        </p:txBody>
      </p:sp>
      <p:sp>
        <p:nvSpPr>
          <p:cNvPr id="3" name="Text Placeholder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s-IS" dirty="0"/>
          </a:p>
        </p:txBody>
      </p:sp>
      <p:sp>
        <p:nvSpPr>
          <p:cNvPr id="7" name="Date Placeholder 3"/>
          <p:cNvSpPr>
            <a:spLocks noGrp="1"/>
          </p:cNvSpPr>
          <p:nvPr>
            <p:ph type="dt" sz="half" idx="2"/>
          </p:nvPr>
        </p:nvSpPr>
        <p:spPr>
          <a:xfrm>
            <a:off x="107504" y="6525344"/>
            <a:ext cx="1584176" cy="288032"/>
          </a:xfrm>
          <a:prstGeom prst="rect">
            <a:avLst/>
          </a:prstGeom>
        </p:spPr>
        <p:txBody>
          <a:bodyPr/>
          <a:lstStyle>
            <a:lvl1pPr>
              <a:defRPr sz="1600">
                <a:solidFill>
                  <a:schemeClr val="bg1"/>
                </a:solidFill>
                <a:latin typeface="Avenir LT Std 65 Medium" pitchFamily="34" charset="0"/>
              </a:defRPr>
            </a:lvl1pPr>
          </a:lstStyle>
          <a:p>
            <a:r>
              <a:rPr lang="is-IS"/>
              <a:t>28.02.2019</a:t>
            </a:r>
            <a:endParaRPr lang="is-IS" dirty="0"/>
          </a:p>
        </p:txBody>
      </p:sp>
      <p:sp>
        <p:nvSpPr>
          <p:cNvPr id="8" name="Footer Placeholder 4"/>
          <p:cNvSpPr>
            <a:spLocks noGrp="1"/>
          </p:cNvSpPr>
          <p:nvPr>
            <p:ph type="ftr" sz="quarter" idx="3"/>
          </p:nvPr>
        </p:nvSpPr>
        <p:spPr>
          <a:xfrm>
            <a:off x="1763688" y="6520259"/>
            <a:ext cx="2736304" cy="293117"/>
          </a:xfrm>
          <a:prstGeom prst="rect">
            <a:avLst/>
          </a:prstGeom>
        </p:spPr>
        <p:txBody>
          <a:bodyPr/>
          <a:lstStyle>
            <a:lvl1pPr>
              <a:defRPr sz="1600">
                <a:solidFill>
                  <a:schemeClr val="bg1"/>
                </a:solidFill>
                <a:latin typeface="Avenir LT Std 65 Medium" pitchFamily="34" charset="0"/>
              </a:defRPr>
            </a:lvl1pPr>
          </a:lstStyle>
          <a:p>
            <a:r>
              <a:rPr lang="is-IS"/>
              <a:t>Lífeyrisréttindi í LSR</a:t>
            </a:r>
            <a:endParaRPr lang="is-IS" dirty="0"/>
          </a:p>
        </p:txBody>
      </p:sp>
      <p:sp>
        <p:nvSpPr>
          <p:cNvPr id="9" name="Slide Number Placeholder 5"/>
          <p:cNvSpPr>
            <a:spLocks noGrp="1"/>
          </p:cNvSpPr>
          <p:nvPr>
            <p:ph type="sldNum" sz="quarter" idx="4"/>
          </p:nvPr>
        </p:nvSpPr>
        <p:spPr>
          <a:xfrm>
            <a:off x="4572000" y="6520259"/>
            <a:ext cx="936104" cy="293117"/>
          </a:xfrm>
          <a:prstGeom prst="rect">
            <a:avLst/>
          </a:prstGeom>
        </p:spPr>
        <p:txBody>
          <a:bodyPr/>
          <a:lstStyle>
            <a:lvl1pPr>
              <a:defRPr sz="1600">
                <a:solidFill>
                  <a:schemeClr val="bg1"/>
                </a:solidFill>
                <a:latin typeface="Avenir LT Std 65 Medium" pitchFamily="34" charset="0"/>
              </a:defRPr>
            </a:lvl1pPr>
          </a:lstStyle>
          <a:p>
            <a:fld id="{571473E1-D152-466A-9968-0875DCC7A154}" type="slidenum">
              <a:rPr lang="is-IS" smtClean="0"/>
              <a:pPr/>
              <a:t>‹#›</a:t>
            </a:fld>
            <a:endParaRPr lang="is-IS" dirty="0"/>
          </a:p>
        </p:txBody>
      </p:sp>
      <p:pic>
        <p:nvPicPr>
          <p:cNvPr id="10" name="Picture 3"/>
          <p:cNvPicPr>
            <a:picLocks noChangeAspect="1" noChangeArrowheads="1"/>
          </p:cNvPicPr>
          <p:nvPr userDrawn="1"/>
        </p:nvPicPr>
        <p:blipFill>
          <a:blip r:embed="rId11" cstate="print"/>
          <a:srcRect/>
          <a:stretch>
            <a:fillRect/>
          </a:stretch>
        </p:blipFill>
        <p:spPr bwMode="auto">
          <a:xfrm>
            <a:off x="6444208" y="5877272"/>
            <a:ext cx="2232248" cy="79395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2" r:id="rId5"/>
    <p:sldLayoutId id="2147483662" r:id="rId6"/>
    <p:sldLayoutId id="2147483654" r:id="rId7"/>
    <p:sldLayoutId id="2147483663" r:id="rId8"/>
    <p:sldLayoutId id="2147483655" r:id="rId9"/>
  </p:sldLayoutIdLst>
  <p:hf hdr="0"/>
  <p:txStyles>
    <p:titleStyle>
      <a:lvl1pPr algn="l" defTabSz="914400" rtl="0" eaLnBrk="1" latinLnBrk="0" hangingPunct="1">
        <a:spcBef>
          <a:spcPct val="0"/>
        </a:spcBef>
        <a:buNone/>
        <a:defRPr sz="2400" b="1" kern="1200">
          <a:solidFill>
            <a:schemeClr val="tx1"/>
          </a:solidFill>
          <a:latin typeface="Avenir LT Std 65 Medium" pitchFamily="34" charset="0"/>
          <a:ea typeface="+mj-ea"/>
          <a:cs typeface="+mj-cs"/>
        </a:defRPr>
      </a:lvl1pPr>
    </p:titleStyle>
    <p:bodyStyle>
      <a:lvl1pPr marL="342900" indent="-342900" algn="l" defTabSz="914400" rtl="0" eaLnBrk="1" latinLnBrk="0" hangingPunct="1">
        <a:spcBef>
          <a:spcPct val="20000"/>
        </a:spcBef>
        <a:buClr>
          <a:schemeClr val="tx1">
            <a:lumMod val="50000"/>
            <a:lumOff val="50000"/>
          </a:schemeClr>
        </a:buClr>
        <a:buSzPct val="130000"/>
        <a:buFont typeface="Arial" pitchFamily="34" charset="0"/>
        <a:buChar char="•"/>
        <a:defRPr sz="2800" kern="1200">
          <a:solidFill>
            <a:schemeClr val="tx1"/>
          </a:solidFill>
          <a:latin typeface="Avenir LT Std 65 Medium" pitchFamily="34" charset="0"/>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venir LT Std 65 Medium" pitchFamily="34" charset="0"/>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venir LT Std 65 Medium" pitchFamily="34" charset="0"/>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venir LT Std 65 Medium" pitchFamily="34" charset="0"/>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venir LT Std 65 Medium" pitchFamily="34"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lsr.is/media/log-og-samthykktir/Rettindatoflur---vidauki.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lifeyrismal.is/is/um-lifeyrissjodakerfid/lifeyrissjodir-a-90-sekundum-myndband"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lsr.is/" TargetMode="External"/><Relationship Id="rId4" Type="http://schemas.openxmlformats.org/officeDocument/2006/relationships/hyperlink" Target="mailto:lsr@lsr.i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 y="692696"/>
            <a:ext cx="3995936" cy="3096344"/>
          </a:xfrm>
        </p:spPr>
        <p:txBody>
          <a:bodyPr>
            <a:normAutofit/>
          </a:bodyPr>
          <a:lstStyle/>
          <a:p>
            <a:br>
              <a:rPr lang="is-IS" dirty="0"/>
            </a:br>
            <a:r>
              <a:rPr lang="is-IS" dirty="0"/>
              <a:t>Lífeyrisréttindi LSR </a:t>
            </a:r>
            <a:br>
              <a:rPr lang="is-IS" dirty="0"/>
            </a:br>
            <a:br>
              <a:rPr lang="is-IS" dirty="0"/>
            </a:br>
            <a:r>
              <a:rPr lang="is-IS" dirty="0"/>
              <a:t>A-deild LSR</a:t>
            </a:r>
            <a:br>
              <a:rPr lang="is-IS" dirty="0"/>
            </a:br>
            <a:r>
              <a:rPr lang="is-IS" dirty="0"/>
              <a:t>B-deild LSR</a:t>
            </a:r>
            <a:br>
              <a:rPr lang="is-IS" dirty="0"/>
            </a:br>
            <a:r>
              <a:rPr lang="is-IS" dirty="0"/>
              <a:t>Séreign LSR</a:t>
            </a:r>
            <a:br>
              <a:rPr lang="is-IS" dirty="0"/>
            </a:br>
            <a:endParaRPr lang="is-IS" b="0" dirty="0"/>
          </a:p>
        </p:txBody>
      </p:sp>
      <p:sp>
        <p:nvSpPr>
          <p:cNvPr id="7" name="Date Placeholder 6"/>
          <p:cNvSpPr>
            <a:spLocks noGrp="1"/>
          </p:cNvSpPr>
          <p:nvPr>
            <p:ph type="dt" sz="half" idx="10"/>
          </p:nvPr>
        </p:nvSpPr>
        <p:spPr/>
        <p:txBody>
          <a:bodyPr/>
          <a:lstStyle/>
          <a:p>
            <a:r>
              <a:rPr lang="is-IS"/>
              <a:t>28.02.2019</a:t>
            </a:r>
            <a:endParaRPr lang="is-IS" dirty="0"/>
          </a:p>
        </p:txBody>
      </p:sp>
      <p:sp>
        <p:nvSpPr>
          <p:cNvPr id="9" name="Slide Number Placeholder 8"/>
          <p:cNvSpPr>
            <a:spLocks noGrp="1"/>
          </p:cNvSpPr>
          <p:nvPr>
            <p:ph type="sldNum" sz="quarter" idx="12"/>
          </p:nvPr>
        </p:nvSpPr>
        <p:spPr/>
        <p:txBody>
          <a:bodyPr/>
          <a:lstStyle/>
          <a:p>
            <a:fld id="{571473E1-D152-466A-9968-0875DCC7A154}" type="slidenum">
              <a:rPr lang="is-IS" smtClean="0"/>
              <a:pPr/>
              <a:t>1</a:t>
            </a:fld>
            <a:endParaRPr lang="is-IS" dirty="0"/>
          </a:p>
        </p:txBody>
      </p:sp>
      <p:sp>
        <p:nvSpPr>
          <p:cNvPr id="4" name="Footer Placeholder 3">
            <a:extLst>
              <a:ext uri="{FF2B5EF4-FFF2-40B4-BE49-F238E27FC236}">
                <a16:creationId xmlns:a16="http://schemas.microsoft.com/office/drawing/2014/main" id="{AB777C31-EF13-4806-BCC9-285D9815D687}"/>
              </a:ext>
            </a:extLst>
          </p:cNvPr>
          <p:cNvSpPr>
            <a:spLocks noGrp="1"/>
          </p:cNvSpPr>
          <p:nvPr>
            <p:ph type="ftr" sz="quarter" idx="11"/>
          </p:nvPr>
        </p:nvSpPr>
        <p:spPr/>
        <p:txBody>
          <a:bodyPr/>
          <a:lstStyle/>
          <a:p>
            <a:r>
              <a:rPr lang="is-IS" dirty="0"/>
              <a:t>Lífeyrisréttindi í LSR</a:t>
            </a:r>
          </a:p>
        </p:txBody>
      </p:sp>
      <p:pic>
        <p:nvPicPr>
          <p:cNvPr id="3" name="Picture 2">
            <a:extLst>
              <a:ext uri="{FF2B5EF4-FFF2-40B4-BE49-F238E27FC236}">
                <a16:creationId xmlns:a16="http://schemas.microsoft.com/office/drawing/2014/main" id="{ECA38CDE-908B-4819-886A-203DD69A6651}"/>
              </a:ext>
            </a:extLst>
          </p:cNvPr>
          <p:cNvPicPr>
            <a:picLocks noChangeAspect="1"/>
          </p:cNvPicPr>
          <p:nvPr/>
        </p:nvPicPr>
        <p:blipFill>
          <a:blip r:embed="rId3"/>
          <a:stretch>
            <a:fillRect/>
          </a:stretch>
        </p:blipFill>
        <p:spPr>
          <a:xfrm>
            <a:off x="670011" y="3933056"/>
            <a:ext cx="3334801" cy="902286"/>
          </a:xfrm>
          <a:prstGeom prst="rect">
            <a:avLst/>
          </a:prstGeom>
        </p:spPr>
      </p:pic>
    </p:spTree>
    <p:extLst>
      <p:ext uri="{BB962C8B-B14F-4D97-AF65-F5344CB8AC3E}">
        <p14:creationId xmlns:p14="http://schemas.microsoft.com/office/powerpoint/2010/main" val="49286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is-IS" dirty="0"/>
              <a:t>Lífeyrir úr A-deild LSR – jöfn ávinnsla</a:t>
            </a:r>
          </a:p>
        </p:txBody>
      </p:sp>
      <p:sp>
        <p:nvSpPr>
          <p:cNvPr id="12292" name="Rectangle 3"/>
          <p:cNvSpPr>
            <a:spLocks noGrp="1" noChangeArrowheads="1"/>
          </p:cNvSpPr>
          <p:nvPr>
            <p:ph idx="1"/>
          </p:nvPr>
        </p:nvSpPr>
        <p:spPr/>
        <p:txBody>
          <a:bodyPr>
            <a:normAutofit fontScale="92500"/>
          </a:bodyPr>
          <a:lstStyle/>
          <a:p>
            <a:pPr eaLnBrk="1" hangingPunct="1">
              <a:spcBef>
                <a:spcPts val="1200"/>
              </a:spcBef>
            </a:pPr>
            <a:r>
              <a:rPr lang="is-IS" dirty="0">
                <a:cs typeface="Tahoma" pitchFamily="34" charset="0"/>
              </a:rPr>
              <a:t>Lífeyristaka getur hafist á aldrinum 60- 80 ára</a:t>
            </a:r>
          </a:p>
          <a:p>
            <a:pPr eaLnBrk="1" hangingPunct="1">
              <a:spcBef>
                <a:spcPts val="1200"/>
              </a:spcBef>
            </a:pPr>
            <a:r>
              <a:rPr lang="is-IS" dirty="0">
                <a:cs typeface="Tahoma" pitchFamily="34" charset="0"/>
              </a:rPr>
              <a:t>Sjóðfélagi þarf ekki að vera hættur störfum</a:t>
            </a:r>
          </a:p>
          <a:p>
            <a:pPr eaLnBrk="1" hangingPunct="1">
              <a:spcBef>
                <a:spcPts val="1200"/>
              </a:spcBef>
            </a:pPr>
            <a:r>
              <a:rPr lang="is-IS" dirty="0">
                <a:cs typeface="Tahoma" pitchFamily="34" charset="0"/>
              </a:rPr>
              <a:t>Réttindi eru reiknuð miðað við töku lífeyris við 65 ára aldur</a:t>
            </a:r>
          </a:p>
          <a:p>
            <a:pPr lvl="1" eaLnBrk="1" hangingPunct="1">
              <a:spcBef>
                <a:spcPts val="1200"/>
              </a:spcBef>
            </a:pPr>
            <a:r>
              <a:rPr lang="is-IS" dirty="0">
                <a:cs typeface="Tahoma" pitchFamily="34" charset="0"/>
              </a:rPr>
              <a:t>0,5% lækkun fyrir hvern mánuð sem lífeyristaka hefst fyrir 65 ára aldur </a:t>
            </a:r>
          </a:p>
          <a:p>
            <a:pPr lvl="1" eaLnBrk="1" hangingPunct="1">
              <a:spcBef>
                <a:spcPts val="1200"/>
              </a:spcBef>
            </a:pPr>
            <a:r>
              <a:rPr lang="is-IS" dirty="0">
                <a:cs typeface="Tahoma" pitchFamily="34" charset="0"/>
              </a:rPr>
              <a:t>0,75% hækkun fyrir hvern mánuð sem lífeyristöku er frestað fram yfir 65 ára aldur til 70 ára</a:t>
            </a:r>
          </a:p>
          <a:p>
            <a:pPr lvl="1" eaLnBrk="1" hangingPunct="1">
              <a:spcBef>
                <a:spcPts val="1200"/>
              </a:spcBef>
              <a:spcAft>
                <a:spcPts val="600"/>
              </a:spcAft>
            </a:pPr>
            <a:r>
              <a:rPr lang="is-IS" dirty="0">
                <a:cs typeface="Tahoma" pitchFamily="34" charset="0"/>
              </a:rPr>
              <a:t>Hækkun skv. réttindatöflum ef frestað er frá 71-80 ára aldurs</a:t>
            </a:r>
          </a:p>
          <a:p>
            <a:pPr marL="0" indent="0">
              <a:buNone/>
            </a:pPr>
            <a:endParaRPr lang="is-IS" dirty="0">
              <a:cs typeface="Tahoma" pitchFamily="34" charset="0"/>
            </a:endParaRPr>
          </a:p>
        </p:txBody>
      </p:sp>
      <p:sp>
        <p:nvSpPr>
          <p:cNvPr id="7" name="Slide Number Placeholder 6"/>
          <p:cNvSpPr>
            <a:spLocks noGrp="1"/>
          </p:cNvSpPr>
          <p:nvPr>
            <p:ph type="sldNum" sz="quarter" idx="12"/>
          </p:nvPr>
        </p:nvSpPr>
        <p:spPr/>
        <p:txBody>
          <a:bodyPr/>
          <a:lstStyle/>
          <a:p>
            <a:fld id="{571473E1-D152-466A-9968-0875DCC7A154}" type="slidenum">
              <a:rPr lang="is-IS" smtClean="0"/>
              <a:pPr/>
              <a:t>10</a:t>
            </a:fld>
            <a:endParaRPr lang="is-IS" dirty="0"/>
          </a:p>
        </p:txBody>
      </p:sp>
      <p:sp>
        <p:nvSpPr>
          <p:cNvPr id="2" name="Footer Placeholder 1">
            <a:extLst>
              <a:ext uri="{FF2B5EF4-FFF2-40B4-BE49-F238E27FC236}">
                <a16:creationId xmlns:a16="http://schemas.microsoft.com/office/drawing/2014/main" id="{927A681F-EC45-4378-91FC-55E34B923833}"/>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44265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548680"/>
            <a:ext cx="6012160" cy="576064"/>
          </a:xfrm>
        </p:spPr>
        <p:txBody>
          <a:bodyPr>
            <a:normAutofit fontScale="90000"/>
          </a:bodyPr>
          <a:lstStyle/>
          <a:p>
            <a:r>
              <a:rPr lang="is-IS" dirty="0"/>
              <a:t>Lífeyrir úr A-deild LSR – aldurstengd ávinnsla</a:t>
            </a:r>
          </a:p>
        </p:txBody>
      </p:sp>
      <p:sp>
        <p:nvSpPr>
          <p:cNvPr id="12292" name="Rectangle 3"/>
          <p:cNvSpPr>
            <a:spLocks noGrp="1" noChangeArrowheads="1"/>
          </p:cNvSpPr>
          <p:nvPr>
            <p:ph idx="1"/>
          </p:nvPr>
        </p:nvSpPr>
        <p:spPr/>
        <p:txBody>
          <a:bodyPr>
            <a:normAutofit/>
          </a:bodyPr>
          <a:lstStyle/>
          <a:p>
            <a:pPr>
              <a:spcBef>
                <a:spcPts val="1200"/>
              </a:spcBef>
            </a:pPr>
            <a:r>
              <a:rPr lang="is-IS" dirty="0">
                <a:cs typeface="Tahoma" pitchFamily="34" charset="0"/>
              </a:rPr>
              <a:t>Lífeyristaka getur hafist á aldrinum 60- 80 ára</a:t>
            </a:r>
          </a:p>
          <a:p>
            <a:pPr>
              <a:spcBef>
                <a:spcPts val="1200"/>
              </a:spcBef>
            </a:pPr>
            <a:r>
              <a:rPr lang="is-IS" dirty="0">
                <a:cs typeface="Tahoma" pitchFamily="34" charset="0"/>
              </a:rPr>
              <a:t>Sjóðfélagi þarf ekki að vera hættur störfum</a:t>
            </a:r>
          </a:p>
          <a:p>
            <a:pPr eaLnBrk="1" hangingPunct="1"/>
            <a:r>
              <a:rPr lang="is-IS" dirty="0">
                <a:cs typeface="Tahoma" pitchFamily="34" charset="0"/>
              </a:rPr>
              <a:t>Réttindi eru reiknuð miðað við töku lífeyris við 67 ára aldur</a:t>
            </a:r>
          </a:p>
          <a:p>
            <a:r>
              <a:rPr lang="is-IS" dirty="0">
                <a:cs typeface="Tahoma" pitchFamily="34" charset="0"/>
              </a:rPr>
              <a:t>Ef sjóðfélagi hefur lífeyristöku fyrir 67 ára aldur, lækkar mánaðarleg upphæð áunnins lífeyris samkvæmt réttindatöflu sjóðsins en hækkar ef lífeyristaka hefst eftir 67 ára aldur</a:t>
            </a:r>
          </a:p>
        </p:txBody>
      </p:sp>
      <p:sp>
        <p:nvSpPr>
          <p:cNvPr id="7" name="Slide Number Placeholder 6"/>
          <p:cNvSpPr>
            <a:spLocks noGrp="1"/>
          </p:cNvSpPr>
          <p:nvPr>
            <p:ph type="sldNum" sz="quarter" idx="12"/>
          </p:nvPr>
        </p:nvSpPr>
        <p:spPr/>
        <p:txBody>
          <a:bodyPr/>
          <a:lstStyle/>
          <a:p>
            <a:fld id="{571473E1-D152-466A-9968-0875DCC7A154}" type="slidenum">
              <a:rPr lang="is-IS" smtClean="0"/>
              <a:pPr/>
              <a:t>11</a:t>
            </a:fld>
            <a:endParaRPr lang="is-IS" dirty="0"/>
          </a:p>
        </p:txBody>
      </p:sp>
      <p:sp>
        <p:nvSpPr>
          <p:cNvPr id="2" name="Footer Placeholder 1">
            <a:extLst>
              <a:ext uri="{FF2B5EF4-FFF2-40B4-BE49-F238E27FC236}">
                <a16:creationId xmlns:a16="http://schemas.microsoft.com/office/drawing/2014/main" id="{927A681F-EC45-4378-91FC-55E34B923833}"/>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01738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6FB6-FD18-4988-8102-06D99C85B307}"/>
              </a:ext>
            </a:extLst>
          </p:cNvPr>
          <p:cNvSpPr>
            <a:spLocks noGrp="1"/>
          </p:cNvSpPr>
          <p:nvPr>
            <p:ph type="title"/>
          </p:nvPr>
        </p:nvSpPr>
        <p:spPr/>
        <p:txBody>
          <a:bodyPr>
            <a:normAutofit/>
          </a:bodyPr>
          <a:lstStyle/>
          <a:p>
            <a:r>
              <a:rPr lang="is-IS" dirty="0"/>
              <a:t>Lífeyrir úr A-deild LSR – hálfur lífeyrir</a:t>
            </a:r>
          </a:p>
        </p:txBody>
      </p:sp>
      <p:sp>
        <p:nvSpPr>
          <p:cNvPr id="3" name="Content Placeholder 2">
            <a:extLst>
              <a:ext uri="{FF2B5EF4-FFF2-40B4-BE49-F238E27FC236}">
                <a16:creationId xmlns:a16="http://schemas.microsoft.com/office/drawing/2014/main" id="{F2573504-4510-45DD-98C9-193DE6980237}"/>
              </a:ext>
            </a:extLst>
          </p:cNvPr>
          <p:cNvSpPr>
            <a:spLocks noGrp="1"/>
          </p:cNvSpPr>
          <p:nvPr>
            <p:ph idx="1"/>
          </p:nvPr>
        </p:nvSpPr>
        <p:spPr/>
        <p:txBody>
          <a:bodyPr>
            <a:normAutofit fontScale="92500" lnSpcReduction="10000"/>
          </a:bodyPr>
          <a:lstStyle/>
          <a:p>
            <a:r>
              <a:rPr lang="is-IS" dirty="0"/>
              <a:t>Lífeyristaka á hálfum lífeyri getur hafist frá 60 ára aldri</a:t>
            </a:r>
          </a:p>
          <a:p>
            <a:r>
              <a:rPr lang="is-IS" dirty="0"/>
              <a:t>Jöfn réttindi:  </a:t>
            </a:r>
          </a:p>
          <a:p>
            <a:pPr lvl="1"/>
            <a:r>
              <a:rPr lang="is-IS" dirty="0"/>
              <a:t>Hinn helmingurinn reiknast áfram eins og sjóðfélagi sé ekki farinn á lífeyrir (með stuðulinn 1,9 og ber ávinning frá 65 ára aldri).</a:t>
            </a:r>
          </a:p>
          <a:p>
            <a:pPr lvl="1"/>
            <a:r>
              <a:rPr lang="is-IS" dirty="0"/>
              <a:t>Réttindi sem eru áunnin samhliða töku á hálfum lífeyri eru reiknuð út frá stuðlinum 1,9 og bera ávinning ef þau berast fyrir 65 ára.</a:t>
            </a:r>
          </a:p>
          <a:p>
            <a:r>
              <a:rPr lang="is-IS" dirty="0"/>
              <a:t>Aldurstengd réttindi:</a:t>
            </a:r>
          </a:p>
          <a:p>
            <a:pPr lvl="1"/>
            <a:r>
              <a:rPr lang="is-IS" dirty="0"/>
              <a:t>Engin skerðing á hinum helminginum né réttindum sem ávinnast samhliða töku hálfs lífeyris.</a:t>
            </a:r>
          </a:p>
        </p:txBody>
      </p:sp>
      <p:sp>
        <p:nvSpPr>
          <p:cNvPr id="5" name="Footer Placeholder 4">
            <a:extLst>
              <a:ext uri="{FF2B5EF4-FFF2-40B4-BE49-F238E27FC236}">
                <a16:creationId xmlns:a16="http://schemas.microsoft.com/office/drawing/2014/main" id="{40F92647-14A4-4650-BCE2-56CEA66472E6}"/>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550E1EEB-C227-4C62-8D24-349DCEF52AD6}"/>
              </a:ext>
            </a:extLst>
          </p:cNvPr>
          <p:cNvSpPr>
            <a:spLocks noGrp="1"/>
          </p:cNvSpPr>
          <p:nvPr>
            <p:ph type="sldNum" sz="quarter" idx="12"/>
          </p:nvPr>
        </p:nvSpPr>
        <p:spPr/>
        <p:txBody>
          <a:bodyPr/>
          <a:lstStyle/>
          <a:p>
            <a:fld id="{571473E1-D152-466A-9968-0875DCC7A154}" type="slidenum">
              <a:rPr lang="is-IS" smtClean="0"/>
              <a:pPr/>
              <a:t>12</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409672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600201"/>
            <a:ext cx="7931224" cy="4205064"/>
          </a:xfrm>
        </p:spPr>
        <p:txBody>
          <a:bodyPr>
            <a:normAutofit/>
          </a:bodyPr>
          <a:lstStyle/>
          <a:p>
            <a:pPr marL="0" indent="0">
              <a:buNone/>
            </a:pPr>
            <a:r>
              <a:rPr lang="is-IS" b="1" dirty="0"/>
              <a:t>Hálfur ellilífeyrir hjá TR og hálfur hjá lífeyrissjóðum</a:t>
            </a:r>
          </a:p>
          <a:p>
            <a:r>
              <a:rPr lang="is-IS" sz="2200" dirty="0"/>
              <a:t>Mögulegt að taka 50% ellilífeyri hjá TR á móti 50% lífeyri frá lífeyrissjóðum að uppfylltum ákveðnum skilyrðum:</a:t>
            </a:r>
          </a:p>
          <a:p>
            <a:pPr lvl="1"/>
            <a:r>
              <a:rPr lang="is-IS" sz="1800" dirty="0"/>
              <a:t>Vera 65 ára eða eldri.</a:t>
            </a:r>
          </a:p>
          <a:p>
            <a:pPr lvl="1"/>
            <a:r>
              <a:rPr lang="is-IS" sz="1800" dirty="0"/>
              <a:t>Að </a:t>
            </a:r>
            <a:r>
              <a:rPr lang="is-IS" sz="1800" b="1" dirty="0"/>
              <a:t>allir</a:t>
            </a:r>
            <a:r>
              <a:rPr lang="is-IS" sz="1800" dirty="0"/>
              <a:t> skyldubundir lífeyrissjóðir, innlendir og erlendir, sem viðkomandi á rétt í hafa samþykkt töku á hálfum lífeyri. </a:t>
            </a:r>
            <a:r>
              <a:rPr lang="is-IS" sz="1600" i="1" dirty="0"/>
              <a:t>–Athugið að lífeyrissjóðir eru með mismunandi reglur varðandi töku hálfs lífeyris.</a:t>
            </a:r>
          </a:p>
          <a:p>
            <a:pPr lvl="1"/>
            <a:r>
              <a:rPr lang="is-IS" sz="1800" dirty="0"/>
              <a:t>Að samanlögð réttindi frá  öllum lífeyrisjóðum og</a:t>
            </a:r>
            <a:r>
              <a:rPr lang="is-IS" sz="1800" u="sng" dirty="0"/>
              <a:t> TR séu að lágmarki jöfn fullum ellilífeyrir hjá TR.</a:t>
            </a:r>
          </a:p>
          <a:p>
            <a:r>
              <a:rPr lang="is-IS" sz="2000" dirty="0"/>
              <a:t>Tekjur hafa ekki áhrif á greiðslur hálfs ellilífeyris frá TR.</a:t>
            </a:r>
          </a:p>
          <a:p>
            <a:pPr lvl="1"/>
            <a:r>
              <a:rPr lang="is-IS" sz="1600" dirty="0"/>
              <a:t>Eins og er, þá má sjóðfélagi má vera með ótakmarkaðar launatekjur samhliða hálfum lífeyri án þess að TR skerði greiðslur hjá sér.</a:t>
            </a:r>
          </a:p>
          <a:p>
            <a:pPr marL="722313"/>
            <a:endParaRPr lang="is-IS" sz="2000" dirty="0">
              <a:cs typeface="Tahoma" pitchFamily="34" charset="0"/>
            </a:endParaRPr>
          </a:p>
        </p:txBody>
      </p:sp>
      <p:sp>
        <p:nvSpPr>
          <p:cNvPr id="3" name="Footer Placeholder 2"/>
          <p:cNvSpPr>
            <a:spLocks noGrp="1"/>
          </p:cNvSpPr>
          <p:nvPr>
            <p:ph type="ftr" sz="quarter" idx="11"/>
          </p:nvPr>
        </p:nvSpPr>
        <p:spPr/>
        <p:txBody>
          <a:bodyPr/>
          <a:lstStyle/>
          <a:p>
            <a:r>
              <a:rPr lang="is-IS"/>
              <a:t>Lífeyrisréttindi í LSR</a:t>
            </a:r>
            <a:endParaRPr lang="is-IS" dirty="0"/>
          </a:p>
        </p:txBody>
      </p:sp>
      <p:sp>
        <p:nvSpPr>
          <p:cNvPr id="6" name="Slide Number Placeholder 5"/>
          <p:cNvSpPr>
            <a:spLocks noGrp="1"/>
          </p:cNvSpPr>
          <p:nvPr>
            <p:ph type="sldNum" sz="quarter" idx="12"/>
          </p:nvPr>
        </p:nvSpPr>
        <p:spPr/>
        <p:txBody>
          <a:bodyPr/>
          <a:lstStyle/>
          <a:p>
            <a:endParaRPr lang="is-IS" dirty="0"/>
          </a:p>
        </p:txBody>
      </p:sp>
      <p:sp>
        <p:nvSpPr>
          <p:cNvPr id="4" name="Title 3"/>
          <p:cNvSpPr>
            <a:spLocks noGrp="1"/>
          </p:cNvSpPr>
          <p:nvPr>
            <p:ph type="title"/>
          </p:nvPr>
        </p:nvSpPr>
        <p:spPr/>
        <p:txBody>
          <a:bodyPr>
            <a:normAutofit/>
          </a:bodyPr>
          <a:lstStyle/>
          <a:p>
            <a:r>
              <a:rPr lang="is-IS" sz="2000" dirty="0"/>
              <a:t>Tryggingastofnun og hálfur lífeyrir</a:t>
            </a:r>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0844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785F-79DD-47FD-9F35-6418948AE68E}"/>
              </a:ext>
            </a:extLst>
          </p:cNvPr>
          <p:cNvSpPr>
            <a:spLocks noGrp="1"/>
          </p:cNvSpPr>
          <p:nvPr>
            <p:ph type="title"/>
          </p:nvPr>
        </p:nvSpPr>
        <p:spPr/>
        <p:txBody>
          <a:bodyPr>
            <a:normAutofit/>
          </a:bodyPr>
          <a:lstStyle/>
          <a:p>
            <a:r>
              <a:rPr lang="is-IS" dirty="0"/>
              <a:t>Starf samhliða lífeyristöku í A-deild LSR</a:t>
            </a:r>
          </a:p>
        </p:txBody>
      </p:sp>
      <p:sp>
        <p:nvSpPr>
          <p:cNvPr id="3" name="Content Placeholder 2">
            <a:extLst>
              <a:ext uri="{FF2B5EF4-FFF2-40B4-BE49-F238E27FC236}">
                <a16:creationId xmlns:a16="http://schemas.microsoft.com/office/drawing/2014/main" id="{3CD8AB2F-7EE8-4F8E-80C3-CD55B3ECC432}"/>
              </a:ext>
            </a:extLst>
          </p:cNvPr>
          <p:cNvSpPr>
            <a:spLocks noGrp="1"/>
          </p:cNvSpPr>
          <p:nvPr>
            <p:ph idx="1"/>
          </p:nvPr>
        </p:nvSpPr>
        <p:spPr/>
        <p:txBody>
          <a:bodyPr>
            <a:normAutofit fontScale="55000" lnSpcReduction="20000"/>
          </a:bodyPr>
          <a:lstStyle/>
          <a:p>
            <a:r>
              <a:rPr lang="is-IS" sz="3200" dirty="0"/>
              <a:t>í A-deild LSR er hægt að starfa áfram meðfram töku lífeyris og greitt iðgjöld af því starfi til 70 ára aldurs.</a:t>
            </a:r>
            <a:br>
              <a:rPr lang="is-IS" sz="3200" dirty="0"/>
            </a:br>
            <a:endParaRPr lang="is-IS" sz="3200" dirty="0"/>
          </a:p>
          <a:p>
            <a:r>
              <a:rPr lang="is-IS" sz="3200" dirty="0"/>
              <a:t>Ef sjóðfélagi heldur áfram í starfi eftir að lífeyristaka hefst eru réttindi sem ávinnast af starfi meðfram lífeyristöku ekki endurreiknuð fyrr en 70 ára aldri er náð.</a:t>
            </a:r>
            <a:br>
              <a:rPr lang="is-IS" sz="3200" dirty="0"/>
            </a:br>
            <a:endParaRPr lang="is-IS" sz="3200" dirty="0"/>
          </a:p>
          <a:p>
            <a:r>
              <a:rPr lang="is-IS" sz="3200" dirty="0"/>
              <a:t>Ef sjóðfélagi heldur áfram í starfi eftir að taka á </a:t>
            </a:r>
            <a:r>
              <a:rPr lang="is-IS" sz="3200" b="1" dirty="0"/>
              <a:t>hálfum lífeyri </a:t>
            </a:r>
            <a:r>
              <a:rPr lang="is-IS" sz="3200" dirty="0"/>
              <a:t>hefst eru réttindi sem ávinnast af starfi meðfram töku á hálfum lífeyrir endurreiknuð þegar sótt er um fullan lífeyrir. Hægt er að fresta töku á fullum lífeyrir til 80 ára aldurs.</a:t>
            </a:r>
          </a:p>
          <a:p>
            <a:endParaRPr lang="is-IS" sz="3200" dirty="0"/>
          </a:p>
          <a:p>
            <a:r>
              <a:rPr lang="is-IS" sz="3200" b="1" dirty="0"/>
              <a:t>Í aldurstengdri réttindaávinnslu</a:t>
            </a:r>
            <a:r>
              <a:rPr lang="is-IS" sz="3200" dirty="0"/>
              <a:t> reiknast réttindi meðfram starfi samkvæmt </a:t>
            </a:r>
            <a:r>
              <a:rPr lang="is-IS" sz="3200" u="sng" dirty="0">
                <a:hlinkClick r:id="rId2" tooltip="réttindatöflu (PDF skjal)"/>
              </a:rPr>
              <a:t>réttindatöflu</a:t>
            </a:r>
            <a:r>
              <a:rPr lang="is-IS" sz="3200" dirty="0"/>
              <a:t>.</a:t>
            </a:r>
            <a:br>
              <a:rPr lang="is-IS" sz="3200" dirty="0"/>
            </a:br>
            <a:endParaRPr lang="is-IS" sz="3200" dirty="0"/>
          </a:p>
          <a:p>
            <a:r>
              <a:rPr lang="is-IS" sz="3200" b="1" dirty="0"/>
              <a:t>Í jafnri réttindaávinnslu</a:t>
            </a:r>
            <a:r>
              <a:rPr lang="is-IS" sz="3200" dirty="0"/>
              <a:t> eru réttindi sem ávinnast af starfi meðfram lífeyristöku helmingi verðminni. Réttindi sem ávinnast af starfi meðfram töku á hálfum lífeyrir skerðast hinsvegar ekki.</a:t>
            </a:r>
          </a:p>
          <a:p>
            <a:endParaRPr lang="is-IS" dirty="0"/>
          </a:p>
        </p:txBody>
      </p:sp>
      <p:sp>
        <p:nvSpPr>
          <p:cNvPr id="4" name="Date Placeholder 3">
            <a:extLst>
              <a:ext uri="{FF2B5EF4-FFF2-40B4-BE49-F238E27FC236}">
                <a16:creationId xmlns:a16="http://schemas.microsoft.com/office/drawing/2014/main" id="{FAF358BF-B46B-450A-8D4C-722FE3831BE1}"/>
              </a:ext>
            </a:extLst>
          </p:cNvPr>
          <p:cNvSpPr>
            <a:spLocks noGrp="1"/>
          </p:cNvSpPr>
          <p:nvPr>
            <p:ph type="dt" sz="half" idx="10"/>
          </p:nvPr>
        </p:nvSpPr>
        <p:spPr/>
        <p:txBody>
          <a:bodyPr/>
          <a:lstStyle/>
          <a:p>
            <a:r>
              <a:rPr lang="is-IS"/>
              <a:t>28.02.2019</a:t>
            </a:r>
            <a:endParaRPr lang="is-IS" dirty="0"/>
          </a:p>
        </p:txBody>
      </p:sp>
      <p:sp>
        <p:nvSpPr>
          <p:cNvPr id="5" name="Footer Placeholder 4">
            <a:extLst>
              <a:ext uri="{FF2B5EF4-FFF2-40B4-BE49-F238E27FC236}">
                <a16:creationId xmlns:a16="http://schemas.microsoft.com/office/drawing/2014/main" id="{52C05A1E-B8F8-4490-8BF1-5A6C6BB83248}"/>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32029D56-95D5-47B8-AE3F-8F0DA5F569FE}"/>
              </a:ext>
            </a:extLst>
          </p:cNvPr>
          <p:cNvSpPr>
            <a:spLocks noGrp="1"/>
          </p:cNvSpPr>
          <p:nvPr>
            <p:ph type="sldNum" sz="quarter" idx="12"/>
          </p:nvPr>
        </p:nvSpPr>
        <p:spPr/>
        <p:txBody>
          <a:bodyPr/>
          <a:lstStyle/>
          <a:p>
            <a:fld id="{571473E1-D152-466A-9968-0875DCC7A154}" type="slidenum">
              <a:rPr lang="is-IS" smtClean="0"/>
              <a:pPr/>
              <a:t>14</a:t>
            </a:fld>
            <a:endParaRPr lang="is-IS" dirty="0"/>
          </a:p>
        </p:txBody>
      </p:sp>
    </p:spTree>
    <p:extLst>
      <p:ext uri="{BB962C8B-B14F-4D97-AF65-F5344CB8AC3E}">
        <p14:creationId xmlns:p14="http://schemas.microsoft.com/office/powerpoint/2010/main" val="290833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br>
              <a:rPr lang="is-IS" dirty="0"/>
            </a:br>
            <a:r>
              <a:rPr lang="is-IS" dirty="0"/>
              <a:t>Örorkulífeyrir úr A-deild LSR</a:t>
            </a:r>
            <a:br>
              <a:rPr lang="is-IS" dirty="0"/>
            </a:br>
            <a:endParaRPr lang="is-IS" dirty="0"/>
          </a:p>
        </p:txBody>
      </p:sp>
      <p:sp>
        <p:nvSpPr>
          <p:cNvPr id="13316" name="Rectangle 3"/>
          <p:cNvSpPr>
            <a:spLocks noGrp="1" noChangeArrowheads="1"/>
          </p:cNvSpPr>
          <p:nvPr>
            <p:ph idx="1"/>
          </p:nvPr>
        </p:nvSpPr>
        <p:spPr/>
        <p:txBody>
          <a:bodyPr>
            <a:normAutofit fontScale="92500"/>
          </a:bodyPr>
          <a:lstStyle/>
          <a:p>
            <a:pPr eaLnBrk="1" hangingPunct="1">
              <a:lnSpc>
                <a:spcPct val="90000"/>
              </a:lnSpc>
              <a:spcBef>
                <a:spcPts val="1200"/>
              </a:spcBef>
              <a:spcAft>
                <a:spcPts val="600"/>
              </a:spcAft>
            </a:pPr>
            <a:r>
              <a:rPr lang="is-IS" dirty="0">
                <a:cs typeface="Tahoma" pitchFamily="34" charset="0"/>
              </a:rPr>
              <a:t>Trygging vegna skertrar starfsorku verði sjóðfélagi fyrir tekjuskerðingu af völdum orkutapsins</a:t>
            </a:r>
          </a:p>
          <a:p>
            <a:pPr eaLnBrk="1" hangingPunct="1">
              <a:lnSpc>
                <a:spcPct val="90000"/>
              </a:lnSpc>
              <a:spcBef>
                <a:spcPts val="1200"/>
              </a:spcBef>
              <a:spcAft>
                <a:spcPts val="600"/>
              </a:spcAft>
            </a:pPr>
            <a:r>
              <a:rPr lang="is-IS" dirty="0">
                <a:cs typeface="Tahoma" pitchFamily="34" charset="0"/>
              </a:rPr>
              <a:t>Örorka metin af trúnaðarlækni sjóðsins a.m.k. 40% til þriggja mánaða eða lengur</a:t>
            </a:r>
          </a:p>
          <a:p>
            <a:pPr eaLnBrk="1" hangingPunct="1">
              <a:lnSpc>
                <a:spcPct val="90000"/>
              </a:lnSpc>
              <a:spcBef>
                <a:spcPts val="1200"/>
              </a:spcBef>
              <a:spcAft>
                <a:spcPts val="600"/>
              </a:spcAft>
            </a:pPr>
            <a:r>
              <a:rPr lang="is-IS" dirty="0">
                <a:cs typeface="Tahoma" pitchFamily="34" charset="0"/>
              </a:rPr>
              <a:t>Fjárhæð fer eftir áunnum réttindum</a:t>
            </a:r>
          </a:p>
          <a:p>
            <a:pPr eaLnBrk="1" hangingPunct="1">
              <a:lnSpc>
                <a:spcPct val="90000"/>
              </a:lnSpc>
              <a:spcBef>
                <a:spcPts val="1200"/>
              </a:spcBef>
              <a:spcAft>
                <a:spcPts val="600"/>
              </a:spcAft>
            </a:pPr>
            <a:r>
              <a:rPr lang="is-IS" dirty="0">
                <a:cs typeface="Tahoma" pitchFamily="34" charset="0"/>
              </a:rPr>
              <a:t>Framreikningsréttur?</a:t>
            </a:r>
          </a:p>
          <a:p>
            <a:pPr lvl="1">
              <a:lnSpc>
                <a:spcPct val="90000"/>
              </a:lnSpc>
              <a:spcBef>
                <a:spcPts val="1200"/>
              </a:spcBef>
              <a:spcAft>
                <a:spcPts val="600"/>
              </a:spcAft>
            </a:pPr>
            <a:r>
              <a:rPr lang="is-IS" dirty="0"/>
              <a:t>Reiknað með réttindum eins og greitt hefði verið til 65 ára aldurs</a:t>
            </a:r>
          </a:p>
          <a:p>
            <a:pPr>
              <a:lnSpc>
                <a:spcPct val="90000"/>
              </a:lnSpc>
              <a:spcBef>
                <a:spcPts val="1200"/>
              </a:spcBef>
              <a:spcAft>
                <a:spcPts val="600"/>
              </a:spcAft>
            </a:pPr>
            <a:r>
              <a:rPr lang="is-IS" dirty="0"/>
              <a:t>Örorkulífeyrir er greiddur í mesta lagi til 65 ára aldurs</a:t>
            </a:r>
            <a:endParaRPr lang="is-IS" dirty="0">
              <a:cs typeface="Tahoma" pitchFamily="34" charset="0"/>
            </a:endParaRPr>
          </a:p>
          <a:p>
            <a:pPr eaLnBrk="1" hangingPunct="1">
              <a:lnSpc>
                <a:spcPct val="90000"/>
              </a:lnSpc>
              <a:buFontTx/>
              <a:buNone/>
            </a:pPr>
            <a:endParaRPr lang="is-IS" dirty="0">
              <a:cs typeface="Tahoma" pitchFamily="34" charset="0"/>
            </a:endParaRPr>
          </a:p>
          <a:p>
            <a:pPr eaLnBrk="1" hangingPunct="1">
              <a:lnSpc>
                <a:spcPct val="90000"/>
              </a:lnSpc>
            </a:pPr>
            <a:endParaRPr lang="is-IS" dirty="0">
              <a:cs typeface="Tahoma" pitchFamily="34" charset="0"/>
            </a:endParaRPr>
          </a:p>
        </p:txBody>
      </p:sp>
      <p:sp>
        <p:nvSpPr>
          <p:cNvPr id="7" name="Slide Number Placeholder 6"/>
          <p:cNvSpPr>
            <a:spLocks noGrp="1"/>
          </p:cNvSpPr>
          <p:nvPr>
            <p:ph type="sldNum" sz="quarter" idx="12"/>
          </p:nvPr>
        </p:nvSpPr>
        <p:spPr/>
        <p:txBody>
          <a:bodyPr/>
          <a:lstStyle/>
          <a:p>
            <a:fld id="{571473E1-D152-466A-9968-0875DCC7A154}" type="slidenum">
              <a:rPr lang="is-IS" smtClean="0"/>
              <a:pPr/>
              <a:t>15</a:t>
            </a:fld>
            <a:endParaRPr lang="is-IS" dirty="0"/>
          </a:p>
        </p:txBody>
      </p:sp>
      <p:sp>
        <p:nvSpPr>
          <p:cNvPr id="2" name="Footer Placeholder 1">
            <a:extLst>
              <a:ext uri="{FF2B5EF4-FFF2-40B4-BE49-F238E27FC236}">
                <a16:creationId xmlns:a16="http://schemas.microsoft.com/office/drawing/2014/main" id="{B8ACAF53-7F98-4C98-9D61-D153C758319A}"/>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30280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is-IS" dirty="0"/>
              <a:t>Maka- og barnalífeyrir úr A-deild LSR </a:t>
            </a:r>
          </a:p>
        </p:txBody>
      </p:sp>
      <p:sp>
        <p:nvSpPr>
          <p:cNvPr id="15364" name="Rectangle 3"/>
          <p:cNvSpPr>
            <a:spLocks noGrp="1" noChangeArrowheads="1"/>
          </p:cNvSpPr>
          <p:nvPr>
            <p:ph idx="1"/>
          </p:nvPr>
        </p:nvSpPr>
        <p:spPr/>
        <p:txBody>
          <a:bodyPr>
            <a:normAutofit lnSpcReduction="10000"/>
          </a:bodyPr>
          <a:lstStyle/>
          <a:p>
            <a:pPr eaLnBrk="1" hangingPunct="1">
              <a:lnSpc>
                <a:spcPct val="90000"/>
              </a:lnSpc>
            </a:pPr>
            <a:r>
              <a:rPr lang="is-IS" sz="2800" dirty="0"/>
              <a:t>Eftirlifandi maki á rétt til makalífeyris</a:t>
            </a:r>
          </a:p>
          <a:p>
            <a:pPr eaLnBrk="1" hangingPunct="1">
              <a:lnSpc>
                <a:spcPct val="90000"/>
              </a:lnSpc>
            </a:pPr>
            <a:r>
              <a:rPr lang="is-IS" sz="2800" dirty="0"/>
              <a:t>Andist virkur sjóðfélagi getur maki öðlast rétt til framreiknings</a:t>
            </a:r>
          </a:p>
          <a:p>
            <a:pPr lvl="1">
              <a:lnSpc>
                <a:spcPct val="90000"/>
              </a:lnSpc>
            </a:pPr>
            <a:r>
              <a:rPr lang="is-IS" sz="2400" dirty="0"/>
              <a:t>Reiknað með réttindum eins og greitt hefði verið til 65 ára aldurs</a:t>
            </a:r>
          </a:p>
          <a:p>
            <a:r>
              <a:rPr lang="is-IS" dirty="0"/>
              <a:t>Fullur makalífeyrir er greiddur í 3 ár</a:t>
            </a:r>
          </a:p>
          <a:p>
            <a:r>
              <a:rPr lang="is-IS" dirty="0"/>
              <a:t>Hálfur makalífeyrir í 2 ár</a:t>
            </a:r>
          </a:p>
          <a:p>
            <a:r>
              <a:rPr lang="is-IS" dirty="0"/>
              <a:t>Fullur makalífeyrir greiðist þar til yngsta barn nær 22 ára aldri</a:t>
            </a:r>
          </a:p>
          <a:p>
            <a:r>
              <a:rPr lang="is-IS" dirty="0"/>
              <a:t>Barnalífeyrir greiðist til 22 ára aldurs barns</a:t>
            </a:r>
          </a:p>
          <a:p>
            <a:endParaRPr lang="is-IS" dirty="0"/>
          </a:p>
          <a:p>
            <a:pPr eaLnBrk="1" hangingPunct="1">
              <a:lnSpc>
                <a:spcPct val="90000"/>
              </a:lnSpc>
            </a:pPr>
            <a:endParaRPr lang="is-IS" sz="2800"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16</a:t>
            </a:fld>
            <a:endParaRPr lang="is-IS" dirty="0"/>
          </a:p>
        </p:txBody>
      </p:sp>
      <p:sp>
        <p:nvSpPr>
          <p:cNvPr id="2" name="Footer Placeholder 1">
            <a:extLst>
              <a:ext uri="{FF2B5EF4-FFF2-40B4-BE49-F238E27FC236}">
                <a16:creationId xmlns:a16="http://schemas.microsoft.com/office/drawing/2014/main" id="{0F9E8916-8FCF-46A0-8983-69E1C6A49FC8}"/>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65473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is-IS" dirty="0"/>
            </a:br>
            <a:r>
              <a:rPr lang="is-IS" dirty="0"/>
              <a:t>Sjóðfélagar sem eiga rétt á </a:t>
            </a:r>
            <a:br>
              <a:rPr lang="is-IS" dirty="0"/>
            </a:br>
            <a:r>
              <a:rPr lang="is-IS" dirty="0"/>
              <a:t>jafnri réttindaávinnslu</a:t>
            </a:r>
            <a:br>
              <a:rPr lang="is-IS" dirty="0"/>
            </a:br>
            <a:r>
              <a:rPr lang="is-IS" dirty="0"/>
              <a:t>Lífeyrisauki</a:t>
            </a:r>
            <a:br>
              <a:rPr lang="is-IS" dirty="0"/>
            </a:br>
            <a:br>
              <a:rPr lang="is-IS" dirty="0"/>
            </a:br>
            <a:endParaRPr lang="is-IS" dirty="0"/>
          </a:p>
        </p:txBody>
      </p:sp>
      <p:sp>
        <p:nvSpPr>
          <p:cNvPr id="29698" name="Rectangle 2"/>
          <p:cNvSpPr>
            <a:spLocks noGrp="1" noChangeArrowheads="1"/>
          </p:cNvSpPr>
          <p:nvPr>
            <p:ph type="subTitle" idx="1"/>
          </p:nvPr>
        </p:nvSpPr>
        <p:spPr/>
        <p:txBody>
          <a:bodyPr>
            <a:normAutofit/>
          </a:bodyPr>
          <a:lstStyle/>
          <a:p>
            <a:pPr algn="l" eaLnBrk="1" hangingPunct="1"/>
            <a:endParaRPr lang="is-IS" sz="2800" i="1" dirty="0"/>
          </a:p>
        </p:txBody>
      </p:sp>
    </p:spTree>
    <p:extLst>
      <p:ext uri="{BB962C8B-B14F-4D97-AF65-F5344CB8AC3E}">
        <p14:creationId xmlns:p14="http://schemas.microsoft.com/office/powerpoint/2010/main" val="181778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a:t>Sjóðfélagar sem eiga rétt á lífeyrisauka</a:t>
            </a:r>
          </a:p>
        </p:txBody>
      </p:sp>
      <p:sp>
        <p:nvSpPr>
          <p:cNvPr id="3" name="Content Placeholder 2"/>
          <p:cNvSpPr>
            <a:spLocks noGrp="1"/>
          </p:cNvSpPr>
          <p:nvPr>
            <p:ph idx="1"/>
          </p:nvPr>
        </p:nvSpPr>
        <p:spPr/>
        <p:txBody>
          <a:bodyPr>
            <a:normAutofit/>
          </a:bodyPr>
          <a:lstStyle/>
          <a:p>
            <a:r>
              <a:rPr lang="is-IS" dirty="0"/>
              <a:t>Lífeyrisauki tryggir óbreytt réttindi við gildistöku á nýju kerfi 01.06.2017</a:t>
            </a:r>
          </a:p>
          <a:p>
            <a:pPr lvl="1">
              <a:buFont typeface="Arial" panose="020B0604020202020204" pitchFamily="34" charset="0"/>
              <a:buChar char="•"/>
            </a:pPr>
            <a:r>
              <a:rPr lang="is-IS" dirty="0"/>
              <a:t>Á bæði við um þegar áunnin réttindi og framtíðarréttindi</a:t>
            </a:r>
            <a:br>
              <a:rPr lang="is-IS" dirty="0"/>
            </a:br>
            <a:endParaRPr lang="is-IS" dirty="0"/>
          </a:p>
          <a:p>
            <a:r>
              <a:rPr lang="is-IS" dirty="0"/>
              <a:t>Yngri sjóðfélagar kunna að koma betur út í nýju kerfi</a:t>
            </a:r>
          </a:p>
          <a:p>
            <a:pPr lvl="1">
              <a:buFont typeface="Arial" panose="020B0604020202020204" pitchFamily="34" charset="0"/>
              <a:buChar char="•"/>
            </a:pPr>
            <a:r>
              <a:rPr lang="is-IS" dirty="0"/>
              <a:t>Kerfið reiknar bæði jöfn og aldurstengd réttindi og við töku lífeyris skal sjóðfélagi fá þau réttindi sem hærri eru</a:t>
            </a:r>
          </a:p>
          <a:p>
            <a:endParaRPr lang="is-IS" dirty="0"/>
          </a:p>
        </p:txBody>
      </p:sp>
      <p:sp>
        <p:nvSpPr>
          <p:cNvPr id="6" name="Slide Number Placeholder 5"/>
          <p:cNvSpPr>
            <a:spLocks noGrp="1"/>
          </p:cNvSpPr>
          <p:nvPr>
            <p:ph type="sldNum" sz="quarter" idx="12"/>
          </p:nvPr>
        </p:nvSpPr>
        <p:spPr/>
        <p:txBody>
          <a:bodyPr/>
          <a:lstStyle/>
          <a:p>
            <a:fld id="{571473E1-D152-466A-9968-0875DCC7A154}" type="slidenum">
              <a:rPr lang="is-IS" smtClean="0"/>
              <a:pPr/>
              <a:t>18</a:t>
            </a:fld>
            <a:endParaRPr lang="is-IS" dirty="0"/>
          </a:p>
        </p:txBody>
      </p:sp>
      <p:sp>
        <p:nvSpPr>
          <p:cNvPr id="5" name="Footer Placeholder 4">
            <a:extLst>
              <a:ext uri="{FF2B5EF4-FFF2-40B4-BE49-F238E27FC236}">
                <a16:creationId xmlns:a16="http://schemas.microsoft.com/office/drawing/2014/main" id="{0BC2B30C-6F00-4399-9598-B228C023A5E7}"/>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42636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308304" cy="576064"/>
          </a:xfrm>
        </p:spPr>
        <p:txBody>
          <a:bodyPr>
            <a:normAutofit/>
          </a:bodyPr>
          <a:lstStyle/>
          <a:p>
            <a:r>
              <a:rPr lang="is-IS" dirty="0"/>
              <a:t>Sjóðfélagar sem eiga rétt á jafnri ávinnslu réttinda</a:t>
            </a:r>
          </a:p>
        </p:txBody>
      </p:sp>
      <p:sp>
        <p:nvSpPr>
          <p:cNvPr id="3" name="Content Placeholder 2"/>
          <p:cNvSpPr>
            <a:spLocks noGrp="1"/>
          </p:cNvSpPr>
          <p:nvPr>
            <p:ph idx="1"/>
          </p:nvPr>
        </p:nvSpPr>
        <p:spPr>
          <a:xfrm>
            <a:off x="457200" y="1340769"/>
            <a:ext cx="8229600" cy="4464496"/>
          </a:xfrm>
        </p:spPr>
        <p:txBody>
          <a:bodyPr>
            <a:normAutofit fontScale="92500" lnSpcReduction="20000"/>
          </a:bodyPr>
          <a:lstStyle/>
          <a:p>
            <a:r>
              <a:rPr lang="is-IS" dirty="0"/>
              <a:t>Sjóðfélagar sem greiddu í A-deild einhvern tíma á síðustu 12 mánuðum fyrir 1. júní 2017 </a:t>
            </a:r>
          </a:p>
          <a:p>
            <a:r>
              <a:rPr lang="is-IS" dirty="0"/>
              <a:t>Sjóðfélagar sem starfa hjá öðrum launagreiðendum en ríkisaðilum og sveitarfélögum eiga þó aðeins þennan rétt ef launagreiðandi þeirra samþykkir greiðslu sérstaks iðgjalds</a:t>
            </a:r>
          </a:p>
          <a:p>
            <a:r>
              <a:rPr lang="is-IS" dirty="0"/>
              <a:t>Falli iðgjaldagreiðslur sjóðfélaga niður til lengri tíma en tólf mánaða fellur réttur hans til jafnrar ávinnslu niður til framtíðar</a:t>
            </a:r>
          </a:p>
          <a:p>
            <a:pPr lvl="1">
              <a:buFont typeface="Wingdings" panose="05000000000000000000" pitchFamily="2" charset="2"/>
              <a:buChar char="Ø"/>
            </a:pPr>
            <a:r>
              <a:rPr lang="is-IS" dirty="0"/>
              <a:t>Heimilt að framlengja um 12 mánuði vegna náms, veikinda eða fæðingarorlofs sjóðfélaga</a:t>
            </a:r>
          </a:p>
          <a:p>
            <a:pPr lvl="1">
              <a:buFont typeface="Wingdings" panose="05000000000000000000" pitchFamily="2" charset="2"/>
              <a:buChar char="Ø"/>
            </a:pPr>
            <a:r>
              <a:rPr lang="is-IS" dirty="0"/>
              <a:t>Heldur alltaf réttinum ef ráðningarsamband er fyrir hendi</a:t>
            </a:r>
          </a:p>
          <a:p>
            <a:endParaRPr lang="is-IS" dirty="0"/>
          </a:p>
        </p:txBody>
      </p:sp>
      <p:sp>
        <p:nvSpPr>
          <p:cNvPr id="6" name="Slide Number Placeholder 5"/>
          <p:cNvSpPr>
            <a:spLocks noGrp="1"/>
          </p:cNvSpPr>
          <p:nvPr>
            <p:ph type="sldNum" sz="quarter" idx="12"/>
          </p:nvPr>
        </p:nvSpPr>
        <p:spPr/>
        <p:txBody>
          <a:bodyPr/>
          <a:lstStyle/>
          <a:p>
            <a:fld id="{571473E1-D152-466A-9968-0875DCC7A154}" type="slidenum">
              <a:rPr lang="is-IS" smtClean="0"/>
              <a:pPr/>
              <a:t>19</a:t>
            </a:fld>
            <a:endParaRPr lang="is-IS" dirty="0"/>
          </a:p>
        </p:txBody>
      </p:sp>
      <p:sp>
        <p:nvSpPr>
          <p:cNvPr id="5" name="Footer Placeholder 4">
            <a:extLst>
              <a:ext uri="{FF2B5EF4-FFF2-40B4-BE49-F238E27FC236}">
                <a16:creationId xmlns:a16="http://schemas.microsoft.com/office/drawing/2014/main" id="{8404E46C-CEDB-443B-8BED-517953966D68}"/>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7775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Víðtæk réttindi</a:t>
            </a:r>
          </a:p>
        </p:txBody>
      </p:sp>
      <p:sp>
        <p:nvSpPr>
          <p:cNvPr id="3" name="Content Placeholder 2"/>
          <p:cNvSpPr>
            <a:spLocks noGrp="1"/>
          </p:cNvSpPr>
          <p:nvPr>
            <p:ph idx="1"/>
          </p:nvPr>
        </p:nvSpPr>
        <p:spPr/>
        <p:txBody>
          <a:bodyPr>
            <a:normAutofit/>
          </a:bodyPr>
          <a:lstStyle/>
          <a:p>
            <a:pPr marL="0" indent="0">
              <a:buNone/>
            </a:pPr>
            <a:r>
              <a:rPr lang="is-IS" b="1" dirty="0">
                <a:cs typeface="Tahoma" pitchFamily="34" charset="0"/>
              </a:rPr>
              <a:t>LSR  tryggir þér og fjölskyldu þinni víðtæk réttindi</a:t>
            </a:r>
          </a:p>
          <a:p>
            <a:r>
              <a:rPr lang="is-IS" dirty="0">
                <a:cs typeface="Tahoma" pitchFamily="34" charset="0"/>
              </a:rPr>
              <a:t>Lífeyrir ævilangt</a:t>
            </a:r>
          </a:p>
          <a:p>
            <a:r>
              <a:rPr lang="is-IS" dirty="0">
                <a:cs typeface="Tahoma" pitchFamily="34" charset="0"/>
              </a:rPr>
              <a:t>Örorkutrygging komi til tekjutaps vegna sjúkdóms eða slyss</a:t>
            </a:r>
          </a:p>
          <a:p>
            <a:r>
              <a:rPr lang="is-IS" dirty="0">
                <a:cs typeface="Tahoma" pitchFamily="34" charset="0"/>
              </a:rPr>
              <a:t>Falli sjóðfélagi frá eiga eftirlifandi maki og börn rétt til maka- og barnalífeyris</a:t>
            </a:r>
          </a:p>
          <a:p>
            <a:endParaRPr lang="is-IS" dirty="0"/>
          </a:p>
        </p:txBody>
      </p:sp>
      <p:sp>
        <p:nvSpPr>
          <p:cNvPr id="9" name="Slide Number Placeholder 8"/>
          <p:cNvSpPr>
            <a:spLocks noGrp="1"/>
          </p:cNvSpPr>
          <p:nvPr>
            <p:ph type="sldNum" sz="quarter" idx="12"/>
          </p:nvPr>
        </p:nvSpPr>
        <p:spPr/>
        <p:txBody>
          <a:bodyPr/>
          <a:lstStyle/>
          <a:p>
            <a:fld id="{571473E1-D152-466A-9968-0875DCC7A154}" type="slidenum">
              <a:rPr lang="is-IS" smtClean="0"/>
              <a:pPr/>
              <a:t>2</a:t>
            </a:fld>
            <a:endParaRPr lang="is-IS" dirty="0"/>
          </a:p>
        </p:txBody>
      </p:sp>
      <p:sp>
        <p:nvSpPr>
          <p:cNvPr id="4" name="Footer Placeholder 3">
            <a:extLst>
              <a:ext uri="{FF2B5EF4-FFF2-40B4-BE49-F238E27FC236}">
                <a16:creationId xmlns:a16="http://schemas.microsoft.com/office/drawing/2014/main" id="{BF77FEA2-49F8-48D1-9DB2-9E449FB35BF4}"/>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txBox="1">
            <a:spLocks/>
          </p:cNvSpPr>
          <p:nvPr/>
        </p:nvSpPr>
        <p:spPr>
          <a:xfrm>
            <a:off x="179512" y="6520258"/>
            <a:ext cx="1584176" cy="293117"/>
          </a:xfrm>
          <a:prstGeom prst="rect">
            <a:avLst/>
          </a:prstGeom>
        </p:spPr>
        <p:txBody>
          <a:bodyPr/>
          <a:lstStyle>
            <a:defPPr>
              <a:defRPr lang="is-IS"/>
            </a:defPPr>
            <a:lvl1pPr marL="0" algn="l" defTabSz="914400" rtl="0" eaLnBrk="1" latinLnBrk="0" hangingPunct="1">
              <a:defRPr sz="1600" kern="1200">
                <a:solidFill>
                  <a:schemeClr val="bg1"/>
                </a:solidFill>
                <a:latin typeface="Avenir LT Std 65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s-IS" dirty="0"/>
              <a:t>05.11.2018</a:t>
            </a:r>
          </a:p>
        </p:txBody>
      </p:sp>
      <p:sp>
        <p:nvSpPr>
          <p:cNvPr id="5" name="Date Placeholder 4">
            <a:extLst>
              <a:ext uri="{FF2B5EF4-FFF2-40B4-BE49-F238E27FC236}">
                <a16:creationId xmlns:a16="http://schemas.microsoft.com/office/drawing/2014/main" id="{284D2AFC-9C47-4B38-89E3-53F2EE0C01E2}"/>
              </a:ext>
            </a:extLst>
          </p:cNvPr>
          <p:cNvSpPr>
            <a:spLocks noGrp="1"/>
          </p:cNvSpPr>
          <p:nvPr>
            <p:ph type="dt" sz="half" idx="10"/>
          </p:nvPr>
        </p:nvSpPr>
        <p:spPr/>
        <p:txBody>
          <a:bodyPr/>
          <a:lstStyle/>
          <a:p>
            <a:r>
              <a:rPr lang="is-IS"/>
              <a:t>28.02.2019</a:t>
            </a:r>
            <a:endParaRPr lang="is-IS" dirty="0"/>
          </a:p>
        </p:txBody>
      </p:sp>
    </p:spTree>
    <p:extLst>
      <p:ext uri="{BB962C8B-B14F-4D97-AF65-F5344CB8AC3E}">
        <p14:creationId xmlns:p14="http://schemas.microsoft.com/office/powerpoint/2010/main" val="270656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092280" cy="576064"/>
          </a:xfrm>
        </p:spPr>
        <p:txBody>
          <a:bodyPr>
            <a:normAutofit fontScale="90000"/>
          </a:bodyPr>
          <a:lstStyle/>
          <a:p>
            <a:r>
              <a:rPr lang="is-IS" dirty="0"/>
              <a:t>Sjóðfélagar sem eiga rétt á jafnri ávinnslu réttinda frh.</a:t>
            </a:r>
          </a:p>
        </p:txBody>
      </p:sp>
      <p:sp>
        <p:nvSpPr>
          <p:cNvPr id="3" name="Content Placeholder 2"/>
          <p:cNvSpPr>
            <a:spLocks noGrp="1"/>
          </p:cNvSpPr>
          <p:nvPr>
            <p:ph idx="1"/>
          </p:nvPr>
        </p:nvSpPr>
        <p:spPr/>
        <p:txBody>
          <a:bodyPr>
            <a:normAutofit/>
          </a:bodyPr>
          <a:lstStyle/>
          <a:p>
            <a:pPr>
              <a:spcBef>
                <a:spcPts val="1200"/>
              </a:spcBef>
            </a:pPr>
            <a:r>
              <a:rPr lang="is-IS" dirty="0"/>
              <a:t>Sjóðfélagar sem höfðu einhvern tíma greitt í sjóðinn gátu öðlast réttinn ef þeir hófu greiðslur á ný fyrir 1. júní 2018</a:t>
            </a:r>
          </a:p>
          <a:p>
            <a:pPr>
              <a:spcBef>
                <a:spcPts val="1200"/>
              </a:spcBef>
            </a:pPr>
            <a:r>
              <a:rPr lang="is-IS" dirty="0"/>
              <a:t>Sjóðfélagi heldur réttinum þótt hann skipti um starf</a:t>
            </a:r>
          </a:p>
          <a:p>
            <a:pPr>
              <a:spcBef>
                <a:spcPts val="1200"/>
              </a:spcBef>
            </a:pPr>
            <a:r>
              <a:rPr lang="is-IS" dirty="0"/>
              <a:t>Sjóðfélagar í Brú lífeyrissjóði sem eiga rétt á jafnri ávinnslu hjá þeim eiga einnig rétt á jafnri ávinnslu hjá LSR skipti þeir um starf og verði sjóðfélagar í A-deild </a:t>
            </a:r>
          </a:p>
        </p:txBody>
      </p:sp>
      <p:sp>
        <p:nvSpPr>
          <p:cNvPr id="6" name="Slide Number Placeholder 5"/>
          <p:cNvSpPr>
            <a:spLocks noGrp="1"/>
          </p:cNvSpPr>
          <p:nvPr>
            <p:ph type="sldNum" sz="quarter" idx="12"/>
          </p:nvPr>
        </p:nvSpPr>
        <p:spPr/>
        <p:txBody>
          <a:bodyPr/>
          <a:lstStyle/>
          <a:p>
            <a:fld id="{571473E1-D152-466A-9968-0875DCC7A154}" type="slidenum">
              <a:rPr lang="is-IS" smtClean="0"/>
              <a:pPr/>
              <a:t>20</a:t>
            </a:fld>
            <a:endParaRPr lang="is-IS" dirty="0"/>
          </a:p>
        </p:txBody>
      </p:sp>
      <p:sp>
        <p:nvSpPr>
          <p:cNvPr id="5" name="Footer Placeholder 4">
            <a:extLst>
              <a:ext uri="{FF2B5EF4-FFF2-40B4-BE49-F238E27FC236}">
                <a16:creationId xmlns:a16="http://schemas.microsoft.com/office/drawing/2014/main" id="{3E66F73B-8462-4AA8-BDAE-6F91788247CC}"/>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95662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07352" y="509469"/>
            <a:ext cx="8297096" cy="5296019"/>
          </a:xfrm>
          <a:prstGeom prst="rect">
            <a:avLst/>
          </a:prstGeom>
        </p:spPr>
      </p:pic>
      <p:sp>
        <p:nvSpPr>
          <p:cNvPr id="4" name="Slide Number Placeholder 3"/>
          <p:cNvSpPr>
            <a:spLocks noGrp="1"/>
          </p:cNvSpPr>
          <p:nvPr>
            <p:ph type="sldNum" sz="quarter" idx="12"/>
          </p:nvPr>
        </p:nvSpPr>
        <p:spPr/>
        <p:txBody>
          <a:bodyPr/>
          <a:lstStyle/>
          <a:p>
            <a:fld id="{571473E1-D152-466A-9968-0875DCC7A154}" type="slidenum">
              <a:rPr lang="is-IS" smtClean="0"/>
              <a:pPr/>
              <a:t>21</a:t>
            </a:fld>
            <a:endParaRPr lang="is-IS" dirty="0"/>
          </a:p>
        </p:txBody>
      </p:sp>
      <p:sp>
        <p:nvSpPr>
          <p:cNvPr id="3" name="Footer Placeholder 2">
            <a:extLst>
              <a:ext uri="{FF2B5EF4-FFF2-40B4-BE49-F238E27FC236}">
                <a16:creationId xmlns:a16="http://schemas.microsoft.com/office/drawing/2014/main" id="{2E52689D-641B-42F0-BC5A-E021E9816155}"/>
              </a:ext>
            </a:extLst>
          </p:cNvPr>
          <p:cNvSpPr>
            <a:spLocks noGrp="1"/>
          </p:cNvSpPr>
          <p:nvPr>
            <p:ph type="ftr" sz="quarter" idx="11"/>
          </p:nvPr>
        </p:nvSpPr>
        <p:spPr/>
        <p:txBody>
          <a:bodyPr/>
          <a:lstStyle/>
          <a:p>
            <a:r>
              <a:rPr lang="is-IS"/>
              <a:t>Lífeyrisréttindi í LSR</a:t>
            </a:r>
            <a:endParaRPr lang="is-IS" dirty="0"/>
          </a:p>
        </p:txBody>
      </p:sp>
      <p:sp>
        <p:nvSpPr>
          <p:cNvPr id="6"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84471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Umbreytanleg réttindi</a:t>
            </a:r>
          </a:p>
        </p:txBody>
      </p:sp>
      <p:sp>
        <p:nvSpPr>
          <p:cNvPr id="3" name="Content Placeholder 2"/>
          <p:cNvSpPr>
            <a:spLocks noGrp="1"/>
          </p:cNvSpPr>
          <p:nvPr>
            <p:ph idx="1"/>
          </p:nvPr>
        </p:nvSpPr>
        <p:spPr/>
        <p:txBody>
          <a:bodyPr/>
          <a:lstStyle/>
          <a:p>
            <a:r>
              <a:rPr lang="is-IS" dirty="0"/>
              <a:t>Áfallin réttindi kunna að hækka / lækka ef tryggingafræðileg staða gefur tilefni til</a:t>
            </a:r>
          </a:p>
          <a:p>
            <a:r>
              <a:rPr lang="is-IS" dirty="0"/>
              <a:t>Á ekki við um þá sem voru orðnir 60 ára eða höfðu hafið töku lífeyris fyrir 1. júní 2017</a:t>
            </a:r>
          </a:p>
          <a:p>
            <a:pPr lvl="1">
              <a:buFont typeface="Wingdings" panose="05000000000000000000" pitchFamily="2" charset="2"/>
              <a:buChar char="Ø"/>
            </a:pPr>
            <a:r>
              <a:rPr lang="is-IS" dirty="0"/>
              <a:t>Hvorki hægt að hækka né lækka réttindi</a:t>
            </a:r>
          </a:p>
          <a:p>
            <a:pPr lvl="1">
              <a:buFont typeface="Wingdings" panose="05000000000000000000" pitchFamily="2" charset="2"/>
              <a:buChar char="Ø"/>
            </a:pPr>
            <a:r>
              <a:rPr lang="is-IS" dirty="0"/>
              <a:t>Ríkissjóður með bakábyrgð</a:t>
            </a:r>
          </a:p>
        </p:txBody>
      </p:sp>
      <p:sp>
        <p:nvSpPr>
          <p:cNvPr id="6" name="Slide Number Placeholder 5"/>
          <p:cNvSpPr>
            <a:spLocks noGrp="1"/>
          </p:cNvSpPr>
          <p:nvPr>
            <p:ph type="sldNum" sz="quarter" idx="12"/>
          </p:nvPr>
        </p:nvSpPr>
        <p:spPr/>
        <p:txBody>
          <a:bodyPr/>
          <a:lstStyle/>
          <a:p>
            <a:fld id="{571473E1-D152-466A-9968-0875DCC7A154}" type="slidenum">
              <a:rPr lang="is-IS" smtClean="0"/>
              <a:pPr/>
              <a:t>22</a:t>
            </a:fld>
            <a:endParaRPr lang="is-IS" dirty="0"/>
          </a:p>
        </p:txBody>
      </p:sp>
      <p:sp>
        <p:nvSpPr>
          <p:cNvPr id="5" name="Footer Placeholder 4">
            <a:extLst>
              <a:ext uri="{FF2B5EF4-FFF2-40B4-BE49-F238E27FC236}">
                <a16:creationId xmlns:a16="http://schemas.microsoft.com/office/drawing/2014/main" id="{D6BD0E11-589A-468D-BE05-970CFDA1B962}"/>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13552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a:t>B-deild LSR</a:t>
            </a:r>
            <a:br>
              <a:rPr lang="is-IS" dirty="0"/>
            </a:br>
            <a:br>
              <a:rPr lang="is-IS" dirty="0"/>
            </a:br>
            <a:endParaRPr lang="is-IS" dirty="0"/>
          </a:p>
        </p:txBody>
      </p:sp>
      <p:sp>
        <p:nvSpPr>
          <p:cNvPr id="3" name="Subtitle 2"/>
          <p:cNvSpPr>
            <a:spLocks noGrp="1"/>
          </p:cNvSpPr>
          <p:nvPr>
            <p:ph type="subTitle" idx="1"/>
          </p:nvPr>
        </p:nvSpPr>
        <p:spPr/>
        <p:txBody>
          <a:bodyPr/>
          <a:lstStyle/>
          <a:p>
            <a:r>
              <a:rPr lang="is-IS" dirty="0"/>
              <a:t>Lokuð fyrir nýjum sjóðfélögum 01.01.1997</a:t>
            </a:r>
          </a:p>
        </p:txBody>
      </p:sp>
    </p:spTree>
    <p:extLst>
      <p:ext uri="{BB962C8B-B14F-4D97-AF65-F5344CB8AC3E}">
        <p14:creationId xmlns:p14="http://schemas.microsoft.com/office/powerpoint/2010/main" val="314176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txBox="1">
            <a:spLocks noGrp="1"/>
          </p:cNvSpPr>
          <p:nvPr/>
        </p:nvSpPr>
        <p:spPr bwMode="auto">
          <a:xfrm>
            <a:off x="500034" y="6215082"/>
            <a:ext cx="661982" cy="347642"/>
          </a:xfrm>
          <a:prstGeom prst="rect">
            <a:avLst/>
          </a:prstGeom>
          <a:noFill/>
          <a:ln w="9525">
            <a:noFill/>
            <a:miter lim="800000"/>
            <a:headEnd/>
            <a:tailEnd/>
          </a:ln>
        </p:spPr>
        <p:txBody>
          <a:bodyPr/>
          <a:lstStyle/>
          <a:p>
            <a:pPr algn="ctr"/>
            <a:endParaRPr lang="en-US" sz="1400" dirty="0">
              <a:latin typeface="Tahoma" pitchFamily="34" charset="0"/>
              <a:cs typeface="Tahoma" pitchFamily="34" charset="0"/>
            </a:endParaRPr>
          </a:p>
        </p:txBody>
      </p:sp>
      <p:sp>
        <p:nvSpPr>
          <p:cNvPr id="19462" name="Rectangle 3"/>
          <p:cNvSpPr>
            <a:spLocks noGrp="1" noChangeArrowheads="1"/>
          </p:cNvSpPr>
          <p:nvPr>
            <p:ph idx="1"/>
          </p:nvPr>
        </p:nvSpPr>
        <p:spPr/>
        <p:txBody>
          <a:bodyPr>
            <a:normAutofit/>
          </a:bodyPr>
          <a:lstStyle/>
          <a:p>
            <a:pPr eaLnBrk="1" hangingPunct="1">
              <a:lnSpc>
                <a:spcPct val="80000"/>
              </a:lnSpc>
              <a:spcBef>
                <a:spcPts val="1200"/>
              </a:spcBef>
              <a:spcAft>
                <a:spcPts val="600"/>
              </a:spcAft>
            </a:pPr>
            <a:r>
              <a:rPr lang="is-IS" sz="2800" dirty="0"/>
              <a:t>Allir nýir sjóðfélagar ganga í A-deild en B-deild er lokuð fyrir nýjum sjóðfélögum</a:t>
            </a:r>
          </a:p>
          <a:p>
            <a:pPr eaLnBrk="1" hangingPunct="1">
              <a:lnSpc>
                <a:spcPct val="80000"/>
              </a:lnSpc>
              <a:spcBef>
                <a:spcPts val="1200"/>
              </a:spcBef>
              <a:spcAft>
                <a:spcPts val="600"/>
              </a:spcAft>
            </a:pPr>
            <a:r>
              <a:rPr lang="en-US" sz="2800" dirty="0" err="1"/>
              <a:t>Þeir</a:t>
            </a:r>
            <a:r>
              <a:rPr lang="en-US" sz="2800" dirty="0"/>
              <a:t> </a:t>
            </a:r>
            <a:r>
              <a:rPr lang="en-US" sz="2800" dirty="0" err="1"/>
              <a:t>sem</a:t>
            </a:r>
            <a:r>
              <a:rPr lang="en-US" sz="2800" dirty="0"/>
              <a:t> </a:t>
            </a:r>
            <a:r>
              <a:rPr lang="en-US" sz="2800" dirty="0" err="1"/>
              <a:t>greiddu</a:t>
            </a:r>
            <a:r>
              <a:rPr lang="en-US" sz="2800" dirty="0"/>
              <a:t> </a:t>
            </a:r>
            <a:r>
              <a:rPr lang="en-US" sz="2800" dirty="0" err="1"/>
              <a:t>til</a:t>
            </a:r>
            <a:r>
              <a:rPr lang="en-US" sz="2800" dirty="0"/>
              <a:t> B-</a:t>
            </a:r>
            <a:r>
              <a:rPr lang="en-US" sz="2800" dirty="0" err="1"/>
              <a:t>deildar</a:t>
            </a:r>
            <a:r>
              <a:rPr lang="en-US" sz="2800" dirty="0"/>
              <a:t> í </a:t>
            </a:r>
            <a:r>
              <a:rPr lang="en-US" sz="2800" dirty="0" err="1"/>
              <a:t>árslok</a:t>
            </a:r>
            <a:r>
              <a:rPr lang="en-US" sz="2800" dirty="0"/>
              <a:t> 1996 </a:t>
            </a:r>
            <a:r>
              <a:rPr lang="en-US" sz="2800" dirty="0" err="1"/>
              <a:t>gátu</a:t>
            </a:r>
            <a:r>
              <a:rPr lang="en-US" sz="2800" dirty="0"/>
              <a:t> </a:t>
            </a:r>
            <a:r>
              <a:rPr lang="en-US" sz="2800" dirty="0" err="1"/>
              <a:t>valið</a:t>
            </a:r>
            <a:r>
              <a:rPr lang="en-US" sz="2800" dirty="0"/>
              <a:t> </a:t>
            </a:r>
            <a:r>
              <a:rPr lang="en-US" sz="2800" dirty="0" err="1"/>
              <a:t>milli</a:t>
            </a:r>
            <a:r>
              <a:rPr lang="en-US" sz="2800" dirty="0"/>
              <a:t> </a:t>
            </a:r>
            <a:r>
              <a:rPr lang="en-US" sz="2800" dirty="0" err="1"/>
              <a:t>deilda</a:t>
            </a:r>
            <a:endParaRPr lang="en-US" sz="2800" dirty="0"/>
          </a:p>
          <a:p>
            <a:pPr eaLnBrk="1" hangingPunct="1">
              <a:lnSpc>
                <a:spcPct val="80000"/>
              </a:lnSpc>
              <a:spcBef>
                <a:spcPts val="1200"/>
              </a:spcBef>
              <a:spcAft>
                <a:spcPts val="600"/>
              </a:spcAft>
            </a:pPr>
            <a:r>
              <a:rPr lang="en-US" sz="2800" dirty="0" err="1"/>
              <a:t>Falli</a:t>
            </a:r>
            <a:r>
              <a:rPr lang="en-US" sz="2800" dirty="0"/>
              <a:t> </a:t>
            </a:r>
            <a:r>
              <a:rPr lang="en-US" sz="2800" dirty="0" err="1"/>
              <a:t>iðgjaldagreiðsla</a:t>
            </a:r>
            <a:r>
              <a:rPr lang="en-US" sz="2800" dirty="0"/>
              <a:t> </a:t>
            </a:r>
            <a:r>
              <a:rPr lang="en-US" sz="2800" dirty="0" err="1"/>
              <a:t>sjóðfélaga</a:t>
            </a:r>
            <a:r>
              <a:rPr lang="en-US" sz="2800" dirty="0"/>
              <a:t> </a:t>
            </a:r>
            <a:r>
              <a:rPr lang="en-US" sz="2800" dirty="0" err="1"/>
              <a:t>niður</a:t>
            </a:r>
            <a:r>
              <a:rPr lang="en-US" sz="2800" dirty="0"/>
              <a:t> </a:t>
            </a:r>
            <a:r>
              <a:rPr lang="en-US" sz="2800" dirty="0" err="1"/>
              <a:t>lengur</a:t>
            </a:r>
            <a:r>
              <a:rPr lang="en-US" sz="2800" dirty="0"/>
              <a:t> en í 12 </a:t>
            </a:r>
            <a:r>
              <a:rPr lang="en-US" sz="2800" dirty="0" err="1"/>
              <a:t>mánuði</a:t>
            </a:r>
            <a:r>
              <a:rPr lang="en-US" sz="2800" dirty="0"/>
              <a:t>, </a:t>
            </a:r>
            <a:r>
              <a:rPr lang="en-US" sz="2800" dirty="0" err="1"/>
              <a:t>fellur</a:t>
            </a:r>
            <a:r>
              <a:rPr lang="en-US" sz="2800" dirty="0"/>
              <a:t> </a:t>
            </a:r>
            <a:r>
              <a:rPr lang="en-US" sz="2800" dirty="0" err="1"/>
              <a:t>aðild</a:t>
            </a:r>
            <a:r>
              <a:rPr lang="en-US" sz="2800" dirty="0"/>
              <a:t> </a:t>
            </a:r>
            <a:r>
              <a:rPr lang="en-US" sz="2800" dirty="0" err="1"/>
              <a:t>hans</a:t>
            </a:r>
            <a:r>
              <a:rPr lang="en-US" sz="2800" dirty="0"/>
              <a:t> </a:t>
            </a:r>
            <a:r>
              <a:rPr lang="en-US" sz="2800" dirty="0" err="1"/>
              <a:t>niður</a:t>
            </a:r>
            <a:r>
              <a:rPr lang="en-US" sz="2800" dirty="0"/>
              <a:t> </a:t>
            </a:r>
            <a:r>
              <a:rPr lang="en-US" sz="2800" dirty="0" err="1"/>
              <a:t>að</a:t>
            </a:r>
            <a:r>
              <a:rPr lang="en-US" sz="2800" dirty="0"/>
              <a:t> </a:t>
            </a:r>
            <a:r>
              <a:rPr lang="en-US" sz="2800" dirty="0" err="1"/>
              <a:t>sjóðnum</a:t>
            </a:r>
            <a:endParaRPr lang="en-US" sz="2800" dirty="0"/>
          </a:p>
          <a:p>
            <a:pPr>
              <a:lnSpc>
                <a:spcPct val="80000"/>
              </a:lnSpc>
              <a:spcBef>
                <a:spcPts val="1200"/>
              </a:spcBef>
              <a:spcAft>
                <a:spcPts val="600"/>
              </a:spcAft>
            </a:pPr>
            <a:r>
              <a:rPr lang="en-US" dirty="0" err="1"/>
              <a:t>Aðild</a:t>
            </a:r>
            <a:r>
              <a:rPr lang="en-US" dirty="0"/>
              <a:t> </a:t>
            </a:r>
            <a:r>
              <a:rPr lang="en-US" dirty="0" err="1"/>
              <a:t>helst</a:t>
            </a:r>
            <a:r>
              <a:rPr lang="en-US" dirty="0"/>
              <a:t> </a:t>
            </a:r>
            <a:r>
              <a:rPr lang="en-US" dirty="0" err="1"/>
              <a:t>ef</a:t>
            </a:r>
            <a:r>
              <a:rPr lang="en-US" dirty="0"/>
              <a:t> </a:t>
            </a:r>
            <a:r>
              <a:rPr lang="en-US" dirty="0" err="1"/>
              <a:t>formlegu</a:t>
            </a:r>
            <a:r>
              <a:rPr lang="en-US" dirty="0"/>
              <a:t> </a:t>
            </a:r>
            <a:r>
              <a:rPr lang="en-US" dirty="0" err="1"/>
              <a:t>ráðningarsambandi</a:t>
            </a:r>
            <a:r>
              <a:rPr lang="en-US" dirty="0"/>
              <a:t> </a:t>
            </a:r>
            <a:r>
              <a:rPr lang="en-US" dirty="0" err="1"/>
              <a:t>er</a:t>
            </a:r>
            <a:r>
              <a:rPr lang="en-US" dirty="0"/>
              <a:t> ekki </a:t>
            </a:r>
            <a:r>
              <a:rPr lang="en-US" dirty="0" err="1"/>
              <a:t>slitið</a:t>
            </a:r>
            <a:endParaRPr lang="en-US" sz="2800" dirty="0"/>
          </a:p>
          <a:p>
            <a:pPr eaLnBrk="1" hangingPunct="1">
              <a:lnSpc>
                <a:spcPct val="80000"/>
              </a:lnSpc>
              <a:spcBef>
                <a:spcPts val="1200"/>
              </a:spcBef>
              <a:spcAft>
                <a:spcPts val="600"/>
              </a:spcAft>
            </a:pPr>
            <a:r>
              <a:rPr lang="is-IS" sz="2800" dirty="0"/>
              <a:t>Eldri réttindi í B-deild – geymdur réttur</a:t>
            </a:r>
          </a:p>
          <a:p>
            <a:pPr eaLnBrk="1" hangingPunct="1">
              <a:lnSpc>
                <a:spcPct val="80000"/>
              </a:lnSpc>
              <a:buFontTx/>
              <a:buNone/>
            </a:pPr>
            <a:endParaRPr lang="is-IS" sz="2800" dirty="0"/>
          </a:p>
        </p:txBody>
      </p:sp>
      <p:sp>
        <p:nvSpPr>
          <p:cNvPr id="5" name="Title 4"/>
          <p:cNvSpPr>
            <a:spLocks noGrp="1"/>
          </p:cNvSpPr>
          <p:nvPr>
            <p:ph type="title"/>
          </p:nvPr>
        </p:nvSpPr>
        <p:spPr/>
        <p:txBody>
          <a:bodyPr/>
          <a:lstStyle/>
          <a:p>
            <a:r>
              <a:rPr lang="is-IS" dirty="0"/>
              <a:t>LSR  - breytingar 1997</a:t>
            </a:r>
          </a:p>
        </p:txBody>
      </p:sp>
      <p:sp>
        <p:nvSpPr>
          <p:cNvPr id="7" name="Footer Placeholder 6"/>
          <p:cNvSpPr>
            <a:spLocks noGrp="1"/>
          </p:cNvSpPr>
          <p:nvPr>
            <p:ph type="ftr" sz="quarter" idx="11"/>
          </p:nvPr>
        </p:nvSpPr>
        <p:spPr/>
        <p:txBody>
          <a:bodyPr/>
          <a:lstStyle/>
          <a:p>
            <a:r>
              <a:rPr lang="is-IS"/>
              <a:t>Lífeyrisréttindi í LSR</a:t>
            </a:r>
            <a:endParaRPr lang="is-IS" dirty="0"/>
          </a:p>
        </p:txBody>
      </p:sp>
      <p:sp>
        <p:nvSpPr>
          <p:cNvPr id="8" name="Slide Number Placeholder 7"/>
          <p:cNvSpPr>
            <a:spLocks noGrp="1"/>
          </p:cNvSpPr>
          <p:nvPr>
            <p:ph type="sldNum" sz="quarter" idx="12"/>
          </p:nvPr>
        </p:nvSpPr>
        <p:spPr/>
        <p:txBody>
          <a:bodyPr/>
          <a:lstStyle/>
          <a:p>
            <a:fld id="{571473E1-D152-466A-9968-0875DCC7A154}" type="slidenum">
              <a:rPr lang="is-IS" smtClean="0"/>
              <a:pPr/>
              <a:t>24</a:t>
            </a:fld>
            <a:endParaRPr lang="is-IS" dirty="0"/>
          </a:p>
        </p:txBody>
      </p:sp>
      <p:sp>
        <p:nvSpPr>
          <p:cNvPr id="9"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37342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Aðild</a:t>
            </a:r>
          </a:p>
        </p:txBody>
      </p:sp>
      <p:sp>
        <p:nvSpPr>
          <p:cNvPr id="3" name="Content Placeholder 2"/>
          <p:cNvSpPr>
            <a:spLocks noGrp="1"/>
          </p:cNvSpPr>
          <p:nvPr>
            <p:ph idx="1"/>
          </p:nvPr>
        </p:nvSpPr>
        <p:spPr/>
        <p:txBody>
          <a:bodyPr>
            <a:normAutofit fontScale="92500" lnSpcReduction="20000"/>
          </a:bodyPr>
          <a:lstStyle/>
          <a:p>
            <a:pPr marL="342900" lvl="1" indent="-342900">
              <a:lnSpc>
                <a:spcPct val="90000"/>
              </a:lnSpc>
              <a:buClr>
                <a:schemeClr val="tx1">
                  <a:lumMod val="50000"/>
                  <a:lumOff val="50000"/>
                </a:schemeClr>
              </a:buClr>
              <a:buSzPct val="130000"/>
              <a:buFont typeface="Arial" pitchFamily="34" charset="0"/>
              <a:buChar char="•"/>
            </a:pPr>
            <a:r>
              <a:rPr lang="is-IS" sz="2000" b="1" dirty="0"/>
              <a:t>Skilyrði sjóðfélaga fyrir aðild: </a:t>
            </a:r>
          </a:p>
          <a:p>
            <a:pPr marL="800100" lvl="3" indent="-342900">
              <a:lnSpc>
                <a:spcPct val="90000"/>
              </a:lnSpc>
              <a:buClr>
                <a:schemeClr val="tx1">
                  <a:lumMod val="50000"/>
                  <a:lumOff val="50000"/>
                </a:schemeClr>
              </a:buClr>
              <a:buSzPct val="130000"/>
            </a:pPr>
            <a:r>
              <a:rPr lang="is-IS" dirty="0"/>
              <a:t>Vera í starfi hjá vinnuveitanda sem hefur aðild að sjóðnum</a:t>
            </a:r>
          </a:p>
          <a:p>
            <a:pPr marL="1257300" lvl="4" indent="-342900">
              <a:lnSpc>
                <a:spcPct val="90000"/>
              </a:lnSpc>
              <a:buClr>
                <a:schemeClr val="tx1">
                  <a:lumMod val="50000"/>
                  <a:lumOff val="50000"/>
                </a:schemeClr>
              </a:buClr>
              <a:buSzPct val="130000"/>
            </a:pPr>
            <a:r>
              <a:rPr lang="is-IS" dirty="0"/>
              <a:t>Vera ráðinn í minnst 50% starf með a.m.k.  3 mánaða uppsagnarfresti</a:t>
            </a:r>
          </a:p>
          <a:p>
            <a:pPr marL="1257300" lvl="4" indent="-342900">
              <a:lnSpc>
                <a:spcPct val="90000"/>
              </a:lnSpc>
              <a:buClr>
                <a:schemeClr val="tx1">
                  <a:lumMod val="50000"/>
                  <a:lumOff val="50000"/>
                </a:schemeClr>
              </a:buClr>
              <a:buSzPct val="130000"/>
            </a:pPr>
            <a:r>
              <a:rPr lang="is-IS" dirty="0"/>
              <a:t>Ráðningartímabil sé amk í eitt ár.</a:t>
            </a:r>
          </a:p>
          <a:p>
            <a:pPr marL="1257300" lvl="4" indent="-342900">
              <a:lnSpc>
                <a:spcPct val="90000"/>
              </a:lnSpc>
              <a:buClr>
                <a:schemeClr val="tx1">
                  <a:lumMod val="50000"/>
                  <a:lumOff val="50000"/>
                </a:schemeClr>
              </a:buClr>
              <a:buSzPct val="130000"/>
            </a:pPr>
            <a:r>
              <a:rPr lang="is-IS" dirty="0"/>
              <a:t>Sjóðfélagi sem hefur áður greitt í B-deild og ekki eru liðnir meira en 12 mánuðir frá síðustu iðgjöldum.</a:t>
            </a:r>
          </a:p>
          <a:p>
            <a:pPr>
              <a:lnSpc>
                <a:spcPct val="90000"/>
              </a:lnSpc>
            </a:pPr>
            <a:r>
              <a:rPr lang="is-IS" sz="2100" b="1" dirty="0"/>
              <a:t>Skilyrði vinnuveitanda fyrir aðild</a:t>
            </a:r>
            <a:r>
              <a:rPr lang="is-IS" sz="1700" dirty="0"/>
              <a:t>:</a:t>
            </a:r>
          </a:p>
          <a:p>
            <a:pPr marL="800100" lvl="3" indent="-342900">
              <a:lnSpc>
                <a:spcPct val="90000"/>
              </a:lnSpc>
              <a:buClr>
                <a:schemeClr val="tx1">
                  <a:lumMod val="50000"/>
                  <a:lumOff val="50000"/>
                </a:schemeClr>
              </a:buClr>
              <a:buSzPct val="130000"/>
            </a:pPr>
            <a:r>
              <a:rPr lang="is-IS" sz="1700" dirty="0"/>
              <a:t>Launagreiðendur, sem fengið höfðu heimild fyrir árslok 1996 hafa áfram sömu heimild til að greiða iðgjald til B-deildar.</a:t>
            </a:r>
          </a:p>
          <a:p>
            <a:pPr marL="800100" lvl="3" indent="-342900">
              <a:lnSpc>
                <a:spcPct val="90000"/>
              </a:lnSpc>
              <a:buClr>
                <a:schemeClr val="tx1">
                  <a:lumMod val="50000"/>
                  <a:lumOff val="50000"/>
                </a:schemeClr>
              </a:buClr>
              <a:buSzPct val="130000"/>
            </a:pPr>
            <a:r>
              <a:rPr lang="is-IS" sz="1700" dirty="0"/>
              <a:t>Launagreiðendur, aðrir en ríkið sem eru með aðild:</a:t>
            </a:r>
          </a:p>
          <a:p>
            <a:pPr marL="1257300" lvl="4" indent="-342900">
              <a:lnSpc>
                <a:spcPct val="90000"/>
              </a:lnSpc>
              <a:buClr>
                <a:schemeClr val="tx1">
                  <a:lumMod val="50000"/>
                  <a:lumOff val="50000"/>
                </a:schemeClr>
              </a:buClr>
              <a:buSzPct val="130000"/>
            </a:pPr>
            <a:r>
              <a:rPr lang="is-IS" sz="1700" dirty="0"/>
              <a:t>Opin aðild – geta greitt fyrir alla sína starfsmenn</a:t>
            </a:r>
          </a:p>
          <a:p>
            <a:pPr marL="1257300" lvl="4" indent="-342900">
              <a:lnSpc>
                <a:spcPct val="90000"/>
              </a:lnSpc>
              <a:buClr>
                <a:schemeClr val="tx1">
                  <a:lumMod val="50000"/>
                  <a:lumOff val="50000"/>
                </a:schemeClr>
              </a:buClr>
              <a:buSzPct val="130000"/>
            </a:pPr>
            <a:r>
              <a:rPr lang="is-IS" sz="1700" dirty="0"/>
              <a:t>Takmörkuð aðild – hafa eingöngu aðild fyrir ákveðna starfsmenn. </a:t>
            </a:r>
          </a:p>
          <a:p>
            <a:pPr marL="1257300" lvl="4" indent="-342900">
              <a:lnSpc>
                <a:spcPct val="90000"/>
              </a:lnSpc>
              <a:buClr>
                <a:schemeClr val="tx1">
                  <a:lumMod val="50000"/>
                  <a:lumOff val="50000"/>
                </a:schemeClr>
              </a:buClr>
              <a:buSzPct val="130000"/>
            </a:pPr>
            <a:r>
              <a:rPr lang="is-IS" sz="1700" dirty="0"/>
              <a:t>Aðild fyrir kennara – öll sveitarfélög</a:t>
            </a:r>
          </a:p>
          <a:p>
            <a:pPr marL="342900" lvl="2" indent="-342900">
              <a:lnSpc>
                <a:spcPct val="90000"/>
              </a:lnSpc>
              <a:buClr>
                <a:schemeClr val="tx1">
                  <a:lumMod val="50000"/>
                  <a:lumOff val="50000"/>
                </a:schemeClr>
              </a:buClr>
              <a:buSzPct val="130000"/>
            </a:pPr>
            <a:endParaRPr lang="is-IS" dirty="0"/>
          </a:p>
          <a:p>
            <a:pPr marL="342900" lvl="2" indent="-342900">
              <a:lnSpc>
                <a:spcPct val="90000"/>
              </a:lnSpc>
              <a:buClr>
                <a:schemeClr val="tx1">
                  <a:lumMod val="50000"/>
                  <a:lumOff val="50000"/>
                </a:schemeClr>
              </a:buClr>
              <a:buSzPct val="130000"/>
            </a:pPr>
            <a:r>
              <a:rPr lang="is-IS" b="1" dirty="0"/>
              <a:t>Einstaklingsaðild – aðild í kjölfar á niðurlagningu á starfi</a:t>
            </a:r>
          </a:p>
          <a:p>
            <a:pPr marL="800100" lvl="3" indent="-342900">
              <a:lnSpc>
                <a:spcPct val="90000"/>
              </a:lnSpc>
              <a:buClr>
                <a:schemeClr val="tx1">
                  <a:lumMod val="50000"/>
                  <a:lumOff val="50000"/>
                </a:schemeClr>
              </a:buClr>
              <a:buSzPct val="130000"/>
            </a:pPr>
            <a:r>
              <a:rPr lang="is-IS" dirty="0"/>
              <a:t>Sé starf sjóðfélaga lagt niður þá getur sjóðfélagi óskað eftir því að fá að borga sjálfur áfram í sjóðinn.</a:t>
            </a:r>
          </a:p>
          <a:p>
            <a:pPr marL="800100" lvl="3" indent="-342900">
              <a:lnSpc>
                <a:spcPct val="90000"/>
              </a:lnSpc>
              <a:buClr>
                <a:schemeClr val="tx1">
                  <a:lumMod val="50000"/>
                  <a:lumOff val="50000"/>
                </a:schemeClr>
              </a:buClr>
              <a:buSzPct val="130000"/>
            </a:pPr>
            <a:endParaRPr lang="is-IS" sz="1700" dirty="0"/>
          </a:p>
          <a:p>
            <a:endParaRPr lang="is-IS" dirty="0"/>
          </a:p>
        </p:txBody>
      </p:sp>
      <p:sp>
        <p:nvSpPr>
          <p:cNvPr id="8" name="Footer Placeholder 7"/>
          <p:cNvSpPr>
            <a:spLocks noGrp="1"/>
          </p:cNvSpPr>
          <p:nvPr>
            <p:ph type="ftr" sz="quarter" idx="11"/>
          </p:nvPr>
        </p:nvSpPr>
        <p:spPr/>
        <p:txBody>
          <a:bodyPr/>
          <a:lstStyle/>
          <a:p>
            <a:r>
              <a:rPr lang="is-IS" dirty="0"/>
              <a:t>Lífeyrisréttindi í LSR</a:t>
            </a:r>
          </a:p>
        </p:txBody>
      </p:sp>
      <p:sp>
        <p:nvSpPr>
          <p:cNvPr id="9" name="Slide Number Placeholder 8"/>
          <p:cNvSpPr>
            <a:spLocks noGrp="1"/>
          </p:cNvSpPr>
          <p:nvPr>
            <p:ph type="sldNum" sz="quarter" idx="12"/>
          </p:nvPr>
        </p:nvSpPr>
        <p:spPr/>
        <p:txBody>
          <a:bodyPr/>
          <a:lstStyle/>
          <a:p>
            <a:fld id="{571473E1-D152-466A-9968-0875DCC7A154}" type="slidenum">
              <a:rPr lang="is-IS" smtClean="0"/>
              <a:pPr/>
              <a:t>25</a:t>
            </a:fld>
            <a:endParaRPr lang="is-IS" dirty="0"/>
          </a:p>
        </p:txBody>
      </p:sp>
      <p:sp>
        <p:nvSpPr>
          <p:cNvPr id="10"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428042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is-IS"/>
              <a:t>Iðgjald og réttindaávinnsla</a:t>
            </a:r>
          </a:p>
        </p:txBody>
      </p:sp>
      <p:sp>
        <p:nvSpPr>
          <p:cNvPr id="20484" name="Rectangle 3"/>
          <p:cNvSpPr>
            <a:spLocks noGrp="1" noChangeArrowheads="1"/>
          </p:cNvSpPr>
          <p:nvPr>
            <p:ph idx="1"/>
          </p:nvPr>
        </p:nvSpPr>
        <p:spPr/>
        <p:txBody>
          <a:bodyPr>
            <a:normAutofit fontScale="92500" lnSpcReduction="20000"/>
          </a:bodyPr>
          <a:lstStyle/>
          <a:p>
            <a:pPr eaLnBrk="1" hangingPunct="1"/>
            <a:r>
              <a:rPr lang="is-IS" sz="2800" dirty="0"/>
              <a:t>4% iðgjald er greitt af dagvinnulaunum, reglubundnum vöktum, persónuuppbót og orlofsuppbót</a:t>
            </a:r>
          </a:p>
          <a:p>
            <a:pPr eaLnBrk="1" hangingPunct="1"/>
            <a:r>
              <a:rPr lang="is-IS" sz="2800" dirty="0"/>
              <a:t>Réttindi reiknast út frá iðgjaldatíma og starfshlutfalli</a:t>
            </a:r>
          </a:p>
          <a:p>
            <a:pPr eaLnBrk="1" hangingPunct="1"/>
            <a:r>
              <a:rPr lang="is-IS" dirty="0"/>
              <a:t>2% réttindi ávinnast árlega fyrir 100% starf</a:t>
            </a:r>
            <a:endParaRPr lang="is-IS" sz="2800" dirty="0"/>
          </a:p>
          <a:p>
            <a:pPr eaLnBrk="1" hangingPunct="1"/>
            <a:r>
              <a:rPr lang="is-IS" sz="2800" dirty="0"/>
              <a:t>Eftir að hafa greitt iðgjald í 32 ár þarf að velja á milli tveggja reglna:</a:t>
            </a:r>
          </a:p>
          <a:p>
            <a:pPr lvl="1" eaLnBrk="1" hangingPunct="1"/>
            <a:r>
              <a:rPr lang="is-IS" sz="2400" dirty="0"/>
              <a:t>32 ára reglunnar (almenna reglan)</a:t>
            </a:r>
          </a:p>
          <a:p>
            <a:pPr lvl="1" eaLnBrk="1" hangingPunct="1"/>
            <a:r>
              <a:rPr lang="is-IS" sz="2400" dirty="0"/>
              <a:t>95 ára reglunnar</a:t>
            </a:r>
          </a:p>
          <a:p>
            <a:pPr lvl="2" eaLnBrk="1" hangingPunct="1"/>
            <a:r>
              <a:rPr lang="is-IS" sz="2000" dirty="0"/>
              <a:t>Samanlagður lífaldur og iðgjaldagreiðslutími nær 95 árum</a:t>
            </a:r>
          </a:p>
          <a:p>
            <a:r>
              <a:rPr lang="is-IS" dirty="0"/>
              <a:t>Þegar regla hefur verið náð og samþykkt þá verður sjóðfélaginn iðgjaldafrír</a:t>
            </a:r>
          </a:p>
          <a:p>
            <a:pPr lvl="2" eaLnBrk="1" hangingPunct="1">
              <a:buFontTx/>
              <a:buNone/>
            </a:pPr>
            <a:endParaRPr lang="is-IS" sz="2000" dirty="0"/>
          </a:p>
        </p:txBody>
      </p:sp>
      <p:sp>
        <p:nvSpPr>
          <p:cNvPr id="5" name="Footer Placeholder 4"/>
          <p:cNvSpPr>
            <a:spLocks noGrp="1"/>
          </p:cNvSpPr>
          <p:nvPr>
            <p:ph type="ftr" sz="quarter" idx="11"/>
          </p:nvPr>
        </p:nvSpPr>
        <p:spPr/>
        <p:txBody>
          <a:bodyPr/>
          <a:lstStyle/>
          <a:p>
            <a:r>
              <a:rPr lang="is-IS"/>
              <a:t>Lífeyrisréttindi í LSR</a:t>
            </a:r>
            <a:endParaRPr lang="is-IS" dirty="0"/>
          </a:p>
        </p:txBody>
      </p:sp>
      <p:sp>
        <p:nvSpPr>
          <p:cNvPr id="6" name="Slide Number Placeholder 5"/>
          <p:cNvSpPr>
            <a:spLocks noGrp="1"/>
          </p:cNvSpPr>
          <p:nvPr>
            <p:ph type="sldNum" sz="quarter" idx="12"/>
          </p:nvPr>
        </p:nvSpPr>
        <p:spPr/>
        <p:txBody>
          <a:bodyPr/>
          <a:lstStyle/>
          <a:p>
            <a:fld id="{571473E1-D152-466A-9968-0875DCC7A154}" type="slidenum">
              <a:rPr lang="is-IS" smtClean="0"/>
              <a:pPr/>
              <a:t>26</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976640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is-IS"/>
              <a:t>Lífeyristökualdur</a:t>
            </a:r>
          </a:p>
        </p:txBody>
      </p:sp>
      <p:sp>
        <p:nvSpPr>
          <p:cNvPr id="22532" name="Rectangle 3"/>
          <p:cNvSpPr>
            <a:spLocks noGrp="1" noChangeArrowheads="1"/>
          </p:cNvSpPr>
          <p:nvPr>
            <p:ph idx="1"/>
          </p:nvPr>
        </p:nvSpPr>
        <p:spPr/>
        <p:txBody>
          <a:bodyPr>
            <a:normAutofit fontScale="92500" lnSpcReduction="10000"/>
          </a:bodyPr>
          <a:lstStyle/>
          <a:p>
            <a:pPr marL="342900" lvl="2" indent="-342900">
              <a:spcBef>
                <a:spcPts val="1200"/>
              </a:spcBef>
            </a:pPr>
            <a:r>
              <a:rPr lang="en-US" sz="2400" b="1" dirty="0" err="1"/>
              <a:t>Skilyrði</a:t>
            </a:r>
            <a:r>
              <a:rPr lang="en-US" sz="2400" b="1" dirty="0"/>
              <a:t> </a:t>
            </a:r>
            <a:r>
              <a:rPr lang="en-US" sz="2400" b="1" dirty="0" err="1"/>
              <a:t>fyrir</a:t>
            </a:r>
            <a:r>
              <a:rPr lang="en-US" sz="2400" b="1" dirty="0"/>
              <a:t> </a:t>
            </a:r>
            <a:r>
              <a:rPr lang="en-US" sz="2400" b="1" dirty="0" err="1"/>
              <a:t>lífeyristöku</a:t>
            </a:r>
            <a:r>
              <a:rPr lang="en-US" sz="2400" b="1" dirty="0"/>
              <a:t> </a:t>
            </a:r>
            <a:r>
              <a:rPr lang="en-US" sz="2400" b="1" dirty="0" err="1"/>
              <a:t>er</a:t>
            </a:r>
            <a:r>
              <a:rPr lang="en-US" sz="2400" b="1" dirty="0"/>
              <a:t> </a:t>
            </a:r>
            <a:r>
              <a:rPr lang="en-US" sz="2400" b="1" dirty="0" err="1"/>
              <a:t>að</a:t>
            </a:r>
            <a:r>
              <a:rPr lang="en-US" sz="2400" b="1" dirty="0"/>
              <a:t> </a:t>
            </a:r>
            <a:r>
              <a:rPr lang="en-US" sz="2400" b="1" dirty="0" err="1"/>
              <a:t>sjóðfélagi</a:t>
            </a:r>
            <a:r>
              <a:rPr lang="en-US" sz="2400" b="1" dirty="0"/>
              <a:t> </a:t>
            </a:r>
            <a:r>
              <a:rPr lang="en-US" sz="2400" b="1" dirty="0" err="1"/>
              <a:t>hafi</a:t>
            </a:r>
            <a:r>
              <a:rPr lang="en-US" sz="2400" b="1" dirty="0"/>
              <a:t> </a:t>
            </a:r>
            <a:r>
              <a:rPr lang="en-US" sz="2400" b="1" dirty="0" err="1"/>
              <a:t>látið</a:t>
            </a:r>
            <a:r>
              <a:rPr lang="en-US" sz="2400" b="1" dirty="0"/>
              <a:t> </a:t>
            </a:r>
            <a:r>
              <a:rPr lang="en-US" sz="2400" b="1" dirty="0" err="1"/>
              <a:t>af</a:t>
            </a:r>
            <a:r>
              <a:rPr lang="en-US" sz="2400" b="1" dirty="0"/>
              <a:t> </a:t>
            </a:r>
            <a:r>
              <a:rPr lang="en-US" sz="2400" b="1" dirty="0" err="1"/>
              <a:t>því</a:t>
            </a:r>
            <a:r>
              <a:rPr lang="en-US" sz="2400" b="1" dirty="0"/>
              <a:t> </a:t>
            </a:r>
            <a:r>
              <a:rPr lang="en-US" sz="2400" b="1" dirty="0" err="1"/>
              <a:t>starfi</a:t>
            </a:r>
            <a:r>
              <a:rPr lang="en-US" sz="2400" b="1" dirty="0"/>
              <a:t> sem </a:t>
            </a:r>
            <a:r>
              <a:rPr lang="en-US" sz="2400" b="1" dirty="0" err="1"/>
              <a:t>veitir</a:t>
            </a:r>
            <a:r>
              <a:rPr lang="en-US" sz="2400" b="1" dirty="0"/>
              <a:t> </a:t>
            </a:r>
            <a:r>
              <a:rPr lang="en-US" sz="2400" b="1" dirty="0" err="1"/>
              <a:t>rétt</a:t>
            </a:r>
            <a:r>
              <a:rPr lang="en-US" sz="2400" b="1" dirty="0"/>
              <a:t> </a:t>
            </a:r>
            <a:r>
              <a:rPr lang="en-US" sz="2400" b="1" dirty="0" err="1"/>
              <a:t>til</a:t>
            </a:r>
            <a:r>
              <a:rPr lang="en-US" sz="2400" b="1" dirty="0"/>
              <a:t> </a:t>
            </a:r>
            <a:r>
              <a:rPr lang="en-US" sz="2400" b="1" dirty="0" err="1"/>
              <a:t>aðildar</a:t>
            </a:r>
            <a:r>
              <a:rPr lang="en-US" sz="2400" b="1" dirty="0"/>
              <a:t> </a:t>
            </a:r>
            <a:r>
              <a:rPr lang="en-US" sz="2400" b="1" dirty="0" err="1"/>
              <a:t>að</a:t>
            </a:r>
            <a:r>
              <a:rPr lang="en-US" sz="2400" b="1" dirty="0"/>
              <a:t> </a:t>
            </a:r>
            <a:r>
              <a:rPr lang="en-US" sz="2400" b="1" dirty="0" err="1"/>
              <a:t>sjóðnum</a:t>
            </a:r>
            <a:endParaRPr lang="is-IS" sz="2400" b="1" dirty="0"/>
          </a:p>
          <a:p>
            <a:pPr>
              <a:spcBef>
                <a:spcPts val="1200"/>
              </a:spcBef>
            </a:pPr>
            <a:r>
              <a:rPr lang="is-IS" sz="2400" b="1" dirty="0"/>
              <a:t>Almennur aldur við upphaf lífeyristöku er 65 ára</a:t>
            </a:r>
          </a:p>
          <a:p>
            <a:pPr>
              <a:spcBef>
                <a:spcPts val="1200"/>
              </a:spcBef>
            </a:pPr>
            <a:r>
              <a:rPr lang="is-IS" sz="2400" b="1" dirty="0"/>
              <a:t>Undantekning er 95 ára reglan      </a:t>
            </a:r>
            <a:endParaRPr lang="en-US" sz="2000" dirty="0"/>
          </a:p>
          <a:p>
            <a:pPr lvl="1">
              <a:spcBef>
                <a:spcPts val="500"/>
              </a:spcBef>
              <a:spcAft>
                <a:spcPts val="500"/>
              </a:spcAft>
            </a:pPr>
            <a:r>
              <a:rPr lang="is-IS" dirty="0"/>
              <a:t>Gerir sjóðfélögum kleift að hefja töku lífeyris fyrir 65 ára aldur. Þeir sem ná þessu marki fyrir 64 ára aldur geta hafið töku lífeyris samkvæmt þessari reglu en þó aldrei fyrr en þeir hafa náð 60 ára aldri </a:t>
            </a:r>
          </a:p>
          <a:p>
            <a:pPr lvl="1">
              <a:spcBef>
                <a:spcPts val="500"/>
              </a:spcBef>
              <a:spcAft>
                <a:spcPts val="500"/>
              </a:spcAft>
            </a:pPr>
            <a:r>
              <a:rPr lang="is-IS" dirty="0"/>
              <a:t>Þeir sem ná 95 ára reglu fyrir 60 ára aldur verða að halda áfram í starfi sem veitir þeim aðild að B-deildinni þar til 60 ára aldri er náð og/eða fram að þeim tíma er þeir hefja töku lífeyris </a:t>
            </a:r>
          </a:p>
          <a:p>
            <a:pPr eaLnBrk="1" hangingPunct="1"/>
            <a:endParaRPr lang="is-IS" sz="2400" dirty="0"/>
          </a:p>
        </p:txBody>
      </p:sp>
      <p:sp>
        <p:nvSpPr>
          <p:cNvPr id="2" name="Footer Placeholder 1"/>
          <p:cNvSpPr>
            <a:spLocks noGrp="1"/>
          </p:cNvSpPr>
          <p:nvPr>
            <p:ph type="ftr" sz="quarter" idx="11"/>
          </p:nvPr>
        </p:nvSpPr>
        <p:spPr/>
        <p:txBody>
          <a:bodyPr/>
          <a:lstStyle/>
          <a:p>
            <a:r>
              <a:rPr lang="is-IS"/>
              <a:t>Lífeyrisréttindi í LSR</a:t>
            </a:r>
            <a:endParaRPr lang="is-IS" dirty="0"/>
          </a:p>
        </p:txBody>
      </p:sp>
      <p:sp>
        <p:nvSpPr>
          <p:cNvPr id="3" name="Slide Number Placeholder 2"/>
          <p:cNvSpPr>
            <a:spLocks noGrp="1"/>
          </p:cNvSpPr>
          <p:nvPr>
            <p:ph type="sldNum" sz="quarter" idx="12"/>
          </p:nvPr>
        </p:nvSpPr>
        <p:spPr/>
        <p:txBody>
          <a:bodyPr/>
          <a:lstStyle/>
          <a:p>
            <a:fld id="{571473E1-D152-466A-9968-0875DCC7A154}" type="slidenum">
              <a:rPr lang="is-IS" smtClean="0"/>
              <a:pPr/>
              <a:t>27</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69595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548680"/>
            <a:ext cx="5724525" cy="720080"/>
          </a:xfrm>
        </p:spPr>
        <p:txBody>
          <a:bodyPr>
            <a:normAutofit fontScale="90000"/>
          </a:bodyPr>
          <a:lstStyle/>
          <a:p>
            <a:r>
              <a:rPr lang="is-IS" dirty="0"/>
              <a:t>Ellilífeyrir – í beinu framhaldi af starfi: Viðmiðunarlaun</a:t>
            </a:r>
          </a:p>
        </p:txBody>
      </p:sp>
      <p:sp>
        <p:nvSpPr>
          <p:cNvPr id="24580" name="Rectangle 3"/>
          <p:cNvSpPr>
            <a:spLocks noGrp="1" noChangeArrowheads="1"/>
          </p:cNvSpPr>
          <p:nvPr>
            <p:ph idx="1"/>
          </p:nvPr>
        </p:nvSpPr>
        <p:spPr/>
        <p:txBody>
          <a:bodyPr>
            <a:normAutofit fontScale="92500"/>
          </a:bodyPr>
          <a:lstStyle/>
          <a:p>
            <a:pPr>
              <a:lnSpc>
                <a:spcPct val="90000"/>
              </a:lnSpc>
              <a:spcBef>
                <a:spcPct val="0"/>
              </a:spcBef>
              <a:spcAft>
                <a:spcPts val="1200"/>
              </a:spcAft>
            </a:pPr>
            <a:r>
              <a:rPr lang="is-IS" sz="2400" b="1" dirty="0"/>
              <a:t>Lífeyrir er miðaður sem hlutfall af dagvinnulaunum við starfslok</a:t>
            </a:r>
          </a:p>
          <a:p>
            <a:pPr marL="0" indent="0">
              <a:spcBef>
                <a:spcPct val="0"/>
              </a:spcBef>
              <a:buNone/>
            </a:pPr>
            <a:r>
              <a:rPr lang="is-IS" sz="2400" b="1" dirty="0"/>
              <a:t>     Undantekningar:</a:t>
            </a:r>
          </a:p>
          <a:p>
            <a:pPr lvl="1">
              <a:spcBef>
                <a:spcPct val="0"/>
              </a:spcBef>
              <a:spcAft>
                <a:spcPts val="600"/>
              </a:spcAft>
              <a:buFont typeface="Wingdings" panose="05000000000000000000" pitchFamily="2" charset="2"/>
              <a:buChar char="§"/>
            </a:pPr>
            <a:r>
              <a:rPr lang="is-IS" b="1" dirty="0"/>
              <a:t>10 ára reglan: </a:t>
            </a:r>
            <a:r>
              <a:rPr lang="is-IS" dirty="0"/>
              <a:t>Sjóðfélagi sem var í hærra launuðu starfi/störfum í a.m.k 10 ár fyrr á sjóðfélagatímabilinu getur óskað eftir því að viðmiðunarlaun lífeyris miðast við þau laun.</a:t>
            </a:r>
          </a:p>
          <a:p>
            <a:pPr lvl="1">
              <a:spcBef>
                <a:spcPct val="0"/>
              </a:spcBef>
              <a:buFont typeface="Wingdings" panose="05000000000000000000" pitchFamily="2" charset="2"/>
              <a:buChar char="§"/>
            </a:pPr>
            <a:r>
              <a:rPr lang="is-IS" b="1" dirty="0"/>
              <a:t>Frestun lífeyristöku: </a:t>
            </a:r>
            <a:r>
              <a:rPr lang="is-IS" dirty="0"/>
              <a:t>Sjóðfélagi heldur rétti sínum að fara á lífeyri út frá þeim launum sem hann var með þegar réttur á lífeyristöku var náð</a:t>
            </a:r>
          </a:p>
          <a:p>
            <a:pPr lvl="1">
              <a:spcBef>
                <a:spcPct val="0"/>
              </a:spcBef>
              <a:buFont typeface="Wingdings" panose="05000000000000000000" pitchFamily="2" charset="2"/>
              <a:buChar char="§"/>
            </a:pPr>
            <a:r>
              <a:rPr lang="is-IS" b="1" dirty="0"/>
              <a:t>Heilsubrestur: </a:t>
            </a:r>
            <a:r>
              <a:rPr lang="is-IS" dirty="0"/>
              <a:t>Sjóðfélagi sem þarf að fara í lægra launað starf af heilsufarsástæðum á rétt á viðmiðunarlaunum út frá hærra launaða starfinu.  Skila þarf inn læknisvottorði</a:t>
            </a:r>
          </a:p>
          <a:p>
            <a:pPr>
              <a:spcBef>
                <a:spcPct val="0"/>
              </a:spcBef>
            </a:pPr>
            <a:endParaRPr lang="is-IS" dirty="0"/>
          </a:p>
          <a:p>
            <a:pPr lvl="1" eaLnBrk="1" hangingPunct="1">
              <a:lnSpc>
                <a:spcPct val="90000"/>
              </a:lnSpc>
              <a:buFontTx/>
              <a:buNone/>
            </a:pPr>
            <a:endParaRPr lang="is-IS" sz="2400" dirty="0"/>
          </a:p>
        </p:txBody>
      </p:sp>
      <p:sp>
        <p:nvSpPr>
          <p:cNvPr id="2" name="Footer Placeholder 1"/>
          <p:cNvSpPr>
            <a:spLocks noGrp="1"/>
          </p:cNvSpPr>
          <p:nvPr>
            <p:ph type="ftr" sz="quarter" idx="11"/>
          </p:nvPr>
        </p:nvSpPr>
        <p:spPr/>
        <p:txBody>
          <a:bodyPr/>
          <a:lstStyle/>
          <a:p>
            <a:r>
              <a:rPr lang="is-IS"/>
              <a:t>Lífeyrisréttindi í LSR</a:t>
            </a:r>
            <a:endParaRPr lang="is-IS" dirty="0"/>
          </a:p>
        </p:txBody>
      </p:sp>
      <p:sp>
        <p:nvSpPr>
          <p:cNvPr id="3" name="Slide Number Placeholder 2"/>
          <p:cNvSpPr>
            <a:spLocks noGrp="1"/>
          </p:cNvSpPr>
          <p:nvPr>
            <p:ph type="sldNum" sz="quarter" idx="12"/>
          </p:nvPr>
        </p:nvSpPr>
        <p:spPr/>
        <p:txBody>
          <a:bodyPr/>
          <a:lstStyle/>
          <a:p>
            <a:fld id="{571473E1-D152-466A-9968-0875DCC7A154}" type="slidenum">
              <a:rPr lang="is-IS" smtClean="0"/>
              <a:pPr/>
              <a:t>28</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54502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0109-B624-40EA-86F9-1222B8873660}"/>
              </a:ext>
            </a:extLst>
          </p:cNvPr>
          <p:cNvSpPr>
            <a:spLocks noGrp="1"/>
          </p:cNvSpPr>
          <p:nvPr>
            <p:ph type="title"/>
          </p:nvPr>
        </p:nvSpPr>
        <p:spPr>
          <a:xfrm>
            <a:off x="0" y="548680"/>
            <a:ext cx="5724525" cy="792088"/>
          </a:xfrm>
        </p:spPr>
        <p:txBody>
          <a:bodyPr>
            <a:normAutofit fontScale="90000"/>
          </a:bodyPr>
          <a:lstStyle/>
          <a:p>
            <a:r>
              <a:rPr lang="is-IS" dirty="0"/>
              <a:t>Ellilífeyrir – í beinu framhaldi af starfi: Verðtrygging á lífeyrisgreiðslum</a:t>
            </a:r>
          </a:p>
        </p:txBody>
      </p:sp>
      <p:sp>
        <p:nvSpPr>
          <p:cNvPr id="3" name="Content Placeholder 2">
            <a:extLst>
              <a:ext uri="{FF2B5EF4-FFF2-40B4-BE49-F238E27FC236}">
                <a16:creationId xmlns:a16="http://schemas.microsoft.com/office/drawing/2014/main" id="{497D13F4-5F22-4C16-B808-2F8B582FEBCD}"/>
              </a:ext>
            </a:extLst>
          </p:cNvPr>
          <p:cNvSpPr>
            <a:spLocks noGrp="1"/>
          </p:cNvSpPr>
          <p:nvPr>
            <p:ph idx="1"/>
          </p:nvPr>
        </p:nvSpPr>
        <p:spPr/>
        <p:txBody>
          <a:bodyPr>
            <a:normAutofit/>
          </a:bodyPr>
          <a:lstStyle/>
          <a:p>
            <a:pPr>
              <a:lnSpc>
                <a:spcPct val="90000"/>
              </a:lnSpc>
            </a:pPr>
            <a:r>
              <a:rPr lang="is-IS" sz="2000" b="1" dirty="0"/>
              <a:t>Lífeyrisgreiðslur breytast skv. meðaltalsreglu eða eftirmannsreglu</a:t>
            </a:r>
          </a:p>
          <a:p>
            <a:pPr lvl="1">
              <a:lnSpc>
                <a:spcPct val="90000"/>
              </a:lnSpc>
            </a:pPr>
            <a:r>
              <a:rPr lang="is-IS" sz="2000" dirty="0"/>
              <a:t>Einungis þeir sem hefja töku lífeyris í beinu framhaldi af starfi geta valið á milli</a:t>
            </a:r>
          </a:p>
          <a:p>
            <a:pPr lvl="1">
              <a:lnSpc>
                <a:spcPct val="90000"/>
              </a:lnSpc>
            </a:pPr>
            <a:r>
              <a:rPr lang="is-IS" sz="2000" dirty="0"/>
              <a:t>Velja þarf reglu innan 3. mánaða eftir að taka lífeyris hefst.</a:t>
            </a:r>
          </a:p>
          <a:p>
            <a:pPr lvl="2">
              <a:lnSpc>
                <a:spcPct val="90000"/>
              </a:lnSpc>
            </a:pPr>
            <a:r>
              <a:rPr lang="is-IS" sz="1600" dirty="0"/>
              <a:t>Ef ekkert er valið munu lífeyrisgreiðslur fylgja meðaltalsreglu.</a:t>
            </a:r>
          </a:p>
          <a:p>
            <a:pPr lvl="2">
              <a:lnSpc>
                <a:spcPct val="90000"/>
              </a:lnSpc>
            </a:pPr>
            <a:r>
              <a:rPr lang="is-IS" sz="1600" dirty="0"/>
              <a:t>Ekki er hægt að breyta af meðaltalsreglu yfir á eftirmannsreglu</a:t>
            </a:r>
            <a:br>
              <a:rPr lang="is-IS" sz="1600" dirty="0"/>
            </a:br>
            <a:endParaRPr lang="is-IS" sz="1600" dirty="0"/>
          </a:p>
          <a:p>
            <a:pPr>
              <a:lnSpc>
                <a:spcPct val="90000"/>
              </a:lnSpc>
            </a:pPr>
            <a:r>
              <a:rPr lang="is-IS" sz="2000" b="1" dirty="0"/>
              <a:t>Meðaltalsregla</a:t>
            </a:r>
            <a:r>
              <a:rPr lang="is-IS" sz="2000" dirty="0"/>
              <a:t> </a:t>
            </a:r>
          </a:p>
          <a:p>
            <a:pPr lvl="1">
              <a:lnSpc>
                <a:spcPct val="90000"/>
              </a:lnSpc>
            </a:pPr>
            <a:r>
              <a:rPr lang="is-IS" sz="2000" dirty="0"/>
              <a:t>Lífeyrir breytist mánaðarlega til samræmis við meðalbreytingar sem verða á launum opinberra starfsmanna fyrir dagvinnu</a:t>
            </a:r>
          </a:p>
          <a:p>
            <a:pPr>
              <a:lnSpc>
                <a:spcPct val="90000"/>
              </a:lnSpc>
            </a:pPr>
            <a:r>
              <a:rPr lang="is-IS" sz="2000" b="1" dirty="0"/>
              <a:t>Eftirmannsregla</a:t>
            </a:r>
          </a:p>
          <a:p>
            <a:pPr lvl="1">
              <a:lnSpc>
                <a:spcPct val="90000"/>
              </a:lnSpc>
            </a:pPr>
            <a:r>
              <a:rPr lang="is-IS" sz="2000" dirty="0"/>
              <a:t>Lífeyrir breytist til samræmis við breytingar sem verða á launum sem greidd eru fyrir það starf sem viðmiðunarlaun lífeyrisþega miðast við.</a:t>
            </a:r>
          </a:p>
        </p:txBody>
      </p:sp>
      <p:sp>
        <p:nvSpPr>
          <p:cNvPr id="4" name="Date Placeholder 3">
            <a:extLst>
              <a:ext uri="{FF2B5EF4-FFF2-40B4-BE49-F238E27FC236}">
                <a16:creationId xmlns:a16="http://schemas.microsoft.com/office/drawing/2014/main" id="{2534FD17-080D-4320-98C5-4DB624BF0AB1}"/>
              </a:ext>
            </a:extLst>
          </p:cNvPr>
          <p:cNvSpPr>
            <a:spLocks noGrp="1"/>
          </p:cNvSpPr>
          <p:nvPr>
            <p:ph type="dt" sz="half" idx="10"/>
          </p:nvPr>
        </p:nvSpPr>
        <p:spPr/>
        <p:txBody>
          <a:bodyPr/>
          <a:lstStyle/>
          <a:p>
            <a:r>
              <a:rPr lang="is-IS"/>
              <a:t>28.02.2019</a:t>
            </a:r>
            <a:endParaRPr lang="is-IS" dirty="0"/>
          </a:p>
        </p:txBody>
      </p:sp>
      <p:sp>
        <p:nvSpPr>
          <p:cNvPr id="5" name="Footer Placeholder 4">
            <a:extLst>
              <a:ext uri="{FF2B5EF4-FFF2-40B4-BE49-F238E27FC236}">
                <a16:creationId xmlns:a16="http://schemas.microsoft.com/office/drawing/2014/main" id="{156E348A-1629-4C9E-9887-E9B579CCAC0E}"/>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EFED0CA5-C975-4E05-B9EE-B618CD114364}"/>
              </a:ext>
            </a:extLst>
          </p:cNvPr>
          <p:cNvSpPr>
            <a:spLocks noGrp="1"/>
          </p:cNvSpPr>
          <p:nvPr>
            <p:ph type="sldNum" sz="quarter" idx="12"/>
          </p:nvPr>
        </p:nvSpPr>
        <p:spPr/>
        <p:txBody>
          <a:bodyPr/>
          <a:lstStyle/>
          <a:p>
            <a:fld id="{571473E1-D152-466A-9968-0875DCC7A154}" type="slidenum">
              <a:rPr lang="is-IS" smtClean="0"/>
              <a:pPr/>
              <a:t>29</a:t>
            </a:fld>
            <a:endParaRPr lang="is-IS" dirty="0"/>
          </a:p>
        </p:txBody>
      </p:sp>
    </p:spTree>
    <p:extLst>
      <p:ext uri="{BB962C8B-B14F-4D97-AF65-F5344CB8AC3E}">
        <p14:creationId xmlns:p14="http://schemas.microsoft.com/office/powerpoint/2010/main" val="133763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DA9E-7671-4B78-880C-B323E1060205}"/>
              </a:ext>
            </a:extLst>
          </p:cNvPr>
          <p:cNvSpPr>
            <a:spLocks noGrp="1"/>
          </p:cNvSpPr>
          <p:nvPr>
            <p:ph type="title"/>
          </p:nvPr>
        </p:nvSpPr>
        <p:spPr/>
        <p:txBody>
          <a:bodyPr/>
          <a:lstStyle/>
          <a:p>
            <a:r>
              <a:rPr lang="is-IS" dirty="0"/>
              <a:t>Uppbygging lífeyriskerfisins</a:t>
            </a:r>
          </a:p>
        </p:txBody>
      </p:sp>
      <p:sp>
        <p:nvSpPr>
          <p:cNvPr id="3" name="Content Placeholder 2">
            <a:extLst>
              <a:ext uri="{FF2B5EF4-FFF2-40B4-BE49-F238E27FC236}">
                <a16:creationId xmlns:a16="http://schemas.microsoft.com/office/drawing/2014/main" id="{876B00EF-B90A-4820-8552-5C598767C15F}"/>
              </a:ext>
            </a:extLst>
          </p:cNvPr>
          <p:cNvSpPr>
            <a:spLocks noGrp="1"/>
          </p:cNvSpPr>
          <p:nvPr>
            <p:ph idx="1"/>
          </p:nvPr>
        </p:nvSpPr>
        <p:spPr/>
        <p:txBody>
          <a:bodyPr/>
          <a:lstStyle/>
          <a:p>
            <a:pPr marL="0" indent="0">
              <a:buNone/>
            </a:pPr>
            <a:r>
              <a:rPr lang="is-IS" b="1" dirty="0"/>
              <a:t>Íslenska lífeyriskerfið er byggt á þremur meginstoðum</a:t>
            </a:r>
            <a:r>
              <a:rPr lang="is-IS" dirty="0"/>
              <a:t>:</a:t>
            </a:r>
          </a:p>
          <a:p>
            <a:endParaRPr lang="is-IS" dirty="0"/>
          </a:p>
          <a:p>
            <a:pPr marL="0" indent="0">
              <a:buNone/>
            </a:pPr>
            <a:r>
              <a:rPr lang="is-IS" dirty="0"/>
              <a:t>1. Almannatryggingar</a:t>
            </a:r>
          </a:p>
          <a:p>
            <a:pPr marL="0" indent="0">
              <a:buNone/>
            </a:pPr>
            <a:r>
              <a:rPr lang="is-IS" dirty="0"/>
              <a:t>2. Skyldutrygging lífeyrissjóðanna (samtrygging)</a:t>
            </a:r>
          </a:p>
          <a:p>
            <a:pPr marL="0" indent="0">
              <a:buNone/>
            </a:pPr>
            <a:r>
              <a:rPr lang="is-IS" dirty="0"/>
              <a:t>3. Viðbótarlífeyrissparnaður (séreign)</a:t>
            </a:r>
          </a:p>
          <a:p>
            <a:pPr marL="0" indent="0">
              <a:buNone/>
            </a:pPr>
            <a:endParaRPr lang="is-IS" dirty="0"/>
          </a:p>
          <a:p>
            <a:pPr marL="0" indent="0">
              <a:buNone/>
            </a:pPr>
            <a:r>
              <a:rPr lang="is-IS" dirty="0">
                <a:hlinkClick r:id="rId2"/>
              </a:rPr>
              <a:t>Lífeyrissjóðir á 90 sekúndum</a:t>
            </a:r>
            <a:endParaRPr lang="is-IS" dirty="0"/>
          </a:p>
        </p:txBody>
      </p:sp>
      <p:sp>
        <p:nvSpPr>
          <p:cNvPr id="5" name="Footer Placeholder 4">
            <a:extLst>
              <a:ext uri="{FF2B5EF4-FFF2-40B4-BE49-F238E27FC236}">
                <a16:creationId xmlns:a16="http://schemas.microsoft.com/office/drawing/2014/main" id="{E81C1250-F990-46A7-AE17-5C3255FABAB4}"/>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1DC05318-C901-42A9-B2DA-F06B14790607}"/>
              </a:ext>
            </a:extLst>
          </p:cNvPr>
          <p:cNvSpPr>
            <a:spLocks noGrp="1"/>
          </p:cNvSpPr>
          <p:nvPr>
            <p:ph type="sldNum" sz="quarter" idx="12"/>
          </p:nvPr>
        </p:nvSpPr>
        <p:spPr/>
        <p:txBody>
          <a:bodyPr/>
          <a:lstStyle/>
          <a:p>
            <a:fld id="{571473E1-D152-466A-9968-0875DCC7A154}" type="slidenum">
              <a:rPr lang="is-IS" smtClean="0"/>
              <a:pPr/>
              <a:t>3</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96281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eaLnBrk="1" hangingPunct="1"/>
            <a:r>
              <a:rPr lang="is-IS" dirty="0"/>
              <a:t>B-deild LSR – geymdur réttur - ellilífeyrir</a:t>
            </a:r>
          </a:p>
        </p:txBody>
      </p:sp>
      <p:sp>
        <p:nvSpPr>
          <p:cNvPr id="22532" name="Rectangle 3"/>
          <p:cNvSpPr>
            <a:spLocks noGrp="1" noChangeArrowheads="1"/>
          </p:cNvSpPr>
          <p:nvPr>
            <p:ph idx="1"/>
          </p:nvPr>
        </p:nvSpPr>
        <p:spPr/>
        <p:txBody>
          <a:bodyPr>
            <a:normAutofit fontScale="92500" lnSpcReduction="10000"/>
          </a:bodyPr>
          <a:lstStyle/>
          <a:p>
            <a:r>
              <a:rPr lang="is-IS" sz="2000" b="1" dirty="0"/>
              <a:t>Geymdur réttur í B-deild LSR: </a:t>
            </a:r>
          </a:p>
          <a:p>
            <a:pPr lvl="1"/>
            <a:r>
              <a:rPr lang="is-IS" sz="1900" dirty="0"/>
              <a:t>Sjóðfélagi greiddi iðgjöld</a:t>
            </a:r>
            <a:r>
              <a:rPr lang="en-US" sz="1900" dirty="0"/>
              <a:t> um </a:t>
            </a:r>
            <a:r>
              <a:rPr lang="en-US" sz="1900" dirty="0" err="1"/>
              <a:t>einhvern</a:t>
            </a:r>
            <a:r>
              <a:rPr lang="en-US" sz="1900" dirty="0"/>
              <a:t> </a:t>
            </a:r>
            <a:r>
              <a:rPr lang="en-US" sz="1900" dirty="0" err="1"/>
              <a:t>tíma</a:t>
            </a:r>
            <a:r>
              <a:rPr lang="en-US" sz="1900" dirty="0"/>
              <a:t> </a:t>
            </a:r>
            <a:r>
              <a:rPr lang="en-US" sz="1900" dirty="0" err="1"/>
              <a:t>en</a:t>
            </a:r>
            <a:r>
              <a:rPr lang="en-US" sz="1900" dirty="0"/>
              <a:t> </a:t>
            </a:r>
            <a:r>
              <a:rPr lang="en-US" sz="1900" dirty="0" err="1"/>
              <a:t>hætti</a:t>
            </a:r>
            <a:r>
              <a:rPr lang="en-US" sz="1900" dirty="0"/>
              <a:t> </a:t>
            </a:r>
            <a:r>
              <a:rPr lang="en-US" sz="1900" dirty="0" err="1"/>
              <a:t>iðgjaldagreiðslum</a:t>
            </a:r>
            <a:r>
              <a:rPr lang="en-US" sz="1900" dirty="0"/>
              <a:t> </a:t>
            </a:r>
            <a:r>
              <a:rPr lang="en-US" sz="1900" dirty="0" err="1"/>
              <a:t>án</a:t>
            </a:r>
            <a:r>
              <a:rPr lang="en-US" sz="1900" dirty="0"/>
              <a:t> </a:t>
            </a:r>
            <a:r>
              <a:rPr lang="en-US" sz="1900" dirty="0" err="1"/>
              <a:t>þess</a:t>
            </a:r>
            <a:r>
              <a:rPr lang="en-US" sz="1900" dirty="0"/>
              <a:t> </a:t>
            </a:r>
            <a:r>
              <a:rPr lang="en-US" sz="1900" dirty="0" err="1"/>
              <a:t>að</a:t>
            </a:r>
            <a:r>
              <a:rPr lang="en-US" sz="1900" dirty="0"/>
              <a:t> </a:t>
            </a:r>
            <a:r>
              <a:rPr lang="en-US" sz="1900" dirty="0" err="1"/>
              <a:t>hefja</a:t>
            </a:r>
            <a:r>
              <a:rPr lang="en-US" sz="1900" dirty="0"/>
              <a:t> </a:t>
            </a:r>
            <a:r>
              <a:rPr lang="en-US" sz="1900" dirty="0" err="1"/>
              <a:t>töku</a:t>
            </a:r>
            <a:r>
              <a:rPr lang="en-US" sz="1900" dirty="0"/>
              <a:t> </a:t>
            </a:r>
            <a:r>
              <a:rPr lang="en-US" sz="1900" dirty="0" err="1"/>
              <a:t>lífeyris</a:t>
            </a:r>
            <a:r>
              <a:rPr lang="en-US" sz="1900" dirty="0"/>
              <a:t> </a:t>
            </a:r>
            <a:br>
              <a:rPr lang="en-US" sz="1600" dirty="0"/>
            </a:br>
            <a:endParaRPr lang="en-US" sz="1600" dirty="0"/>
          </a:p>
          <a:p>
            <a:r>
              <a:rPr lang="en-US" sz="2000" b="1" dirty="0" err="1"/>
              <a:t>Skilyrði</a:t>
            </a:r>
            <a:r>
              <a:rPr lang="en-US" sz="2000" b="1" dirty="0"/>
              <a:t> </a:t>
            </a:r>
            <a:r>
              <a:rPr lang="en-US" sz="2000" b="1" dirty="0" err="1"/>
              <a:t>til</a:t>
            </a:r>
            <a:r>
              <a:rPr lang="en-US" sz="2000" b="1" dirty="0"/>
              <a:t> </a:t>
            </a:r>
            <a:r>
              <a:rPr lang="en-US" sz="2000" b="1" dirty="0" err="1"/>
              <a:t>töku</a:t>
            </a:r>
            <a:r>
              <a:rPr lang="en-US" sz="2000" b="1" dirty="0"/>
              <a:t> </a:t>
            </a:r>
            <a:r>
              <a:rPr lang="en-US" sz="2000" b="1" dirty="0" err="1"/>
              <a:t>lífeyris</a:t>
            </a:r>
            <a:r>
              <a:rPr lang="en-US" sz="2000" b="1" dirty="0"/>
              <a:t> á </a:t>
            </a:r>
            <a:r>
              <a:rPr lang="en-US" sz="2000" b="1" dirty="0" err="1"/>
              <a:t>geymdum</a:t>
            </a:r>
            <a:r>
              <a:rPr lang="en-US" sz="2000" b="1" dirty="0"/>
              <a:t> </a:t>
            </a:r>
            <a:r>
              <a:rPr lang="en-US" sz="2000" b="1" dirty="0" err="1"/>
              <a:t>rétti</a:t>
            </a:r>
            <a:r>
              <a:rPr lang="en-US" sz="2000" b="1" dirty="0"/>
              <a:t>:</a:t>
            </a:r>
          </a:p>
          <a:p>
            <a:pPr lvl="1"/>
            <a:r>
              <a:rPr lang="en-US" sz="1800" dirty="0" err="1"/>
              <a:t>Sjóðfélagi</a:t>
            </a:r>
            <a:r>
              <a:rPr lang="en-US" sz="1800" dirty="0"/>
              <a:t> </a:t>
            </a:r>
            <a:r>
              <a:rPr lang="en-US" sz="1800" dirty="0" err="1"/>
              <a:t>sé</a:t>
            </a:r>
            <a:r>
              <a:rPr lang="en-US" sz="1800" dirty="0"/>
              <a:t> ekki í </a:t>
            </a:r>
            <a:r>
              <a:rPr lang="en-US" sz="1800" dirty="0" err="1"/>
              <a:t>starfi</a:t>
            </a:r>
            <a:r>
              <a:rPr lang="en-US" sz="1800" dirty="0"/>
              <a:t> sem </a:t>
            </a:r>
            <a:r>
              <a:rPr lang="en-US" sz="1800" dirty="0" err="1"/>
              <a:t>uppfyllir</a:t>
            </a:r>
            <a:r>
              <a:rPr lang="en-US" sz="1800" dirty="0"/>
              <a:t> </a:t>
            </a:r>
            <a:r>
              <a:rPr lang="en-US" sz="1800" dirty="0" err="1"/>
              <a:t>aðildarskilyrði</a:t>
            </a:r>
            <a:r>
              <a:rPr lang="en-US" sz="1800" dirty="0"/>
              <a:t> B-</a:t>
            </a:r>
            <a:r>
              <a:rPr lang="en-US" sz="1800" dirty="0" err="1"/>
              <a:t>deildar</a:t>
            </a:r>
            <a:r>
              <a:rPr lang="en-US" sz="1800" dirty="0"/>
              <a:t>.</a:t>
            </a:r>
          </a:p>
          <a:p>
            <a:pPr lvl="1"/>
            <a:r>
              <a:rPr lang="is-IS" sz="1800" dirty="0"/>
              <a:t>Aldur við upphaf lífeyristöku er 65 ára</a:t>
            </a:r>
            <a:br>
              <a:rPr lang="is-IS" sz="1800" dirty="0"/>
            </a:br>
            <a:endParaRPr lang="is-IS" sz="1800" dirty="0"/>
          </a:p>
          <a:p>
            <a:pPr>
              <a:lnSpc>
                <a:spcPct val="90000"/>
              </a:lnSpc>
            </a:pPr>
            <a:r>
              <a:rPr lang="is-IS" sz="2000" b="1" dirty="0"/>
              <a:t>Viðmiðunarlaun í geymdum rétti:</a:t>
            </a:r>
          </a:p>
          <a:p>
            <a:pPr lvl="1">
              <a:lnSpc>
                <a:spcPct val="90000"/>
              </a:lnSpc>
            </a:pPr>
            <a:r>
              <a:rPr lang="is-IS" sz="1800" dirty="0"/>
              <a:t>Lífeyrir reiknast af viðmiðunarlaunum sem sjóðfélaginn var með þegar hann hætti að greiða í sjóðinn</a:t>
            </a:r>
          </a:p>
          <a:p>
            <a:pPr lvl="1">
              <a:lnSpc>
                <a:spcPct val="90000"/>
              </a:lnSpc>
            </a:pPr>
            <a:r>
              <a:rPr lang="is-IS" sz="1800" dirty="0"/>
              <a:t>Ef réttindin eru verðtryggð þá eru viðmiðunarlaun vísitölubætt með meðaltalsvísitölu frá starfslokum fram að lífeyristöku.</a:t>
            </a:r>
          </a:p>
          <a:p>
            <a:pPr lvl="1">
              <a:lnSpc>
                <a:spcPct val="90000"/>
              </a:lnSpc>
            </a:pPr>
            <a:r>
              <a:rPr lang="is-IS" sz="1800" dirty="0"/>
              <a:t>Lífeyrir breytist til samræmis við meðalbreytingar sem verða á launum opinberra starfsmanna fyrir dagvinnu (meðaltalsregla)</a:t>
            </a:r>
          </a:p>
          <a:p>
            <a:pPr lvl="1">
              <a:lnSpc>
                <a:spcPct val="90000"/>
              </a:lnSpc>
            </a:pPr>
            <a:endParaRPr lang="is-IS" sz="1600" dirty="0"/>
          </a:p>
          <a:p>
            <a:pPr>
              <a:lnSpc>
                <a:spcPct val="90000"/>
              </a:lnSpc>
            </a:pPr>
            <a:endParaRPr lang="is-IS" sz="2400" dirty="0"/>
          </a:p>
          <a:p>
            <a:pPr>
              <a:lnSpc>
                <a:spcPct val="90000"/>
              </a:lnSpc>
            </a:pPr>
            <a:endParaRPr lang="is-IS" sz="2400" dirty="0"/>
          </a:p>
          <a:p>
            <a:pPr eaLnBrk="1" hangingPunct="1"/>
            <a:endParaRPr lang="is-IS" sz="1900" dirty="0"/>
          </a:p>
        </p:txBody>
      </p:sp>
      <p:sp>
        <p:nvSpPr>
          <p:cNvPr id="6" name="Footer Placeholder 5"/>
          <p:cNvSpPr>
            <a:spLocks noGrp="1"/>
          </p:cNvSpPr>
          <p:nvPr>
            <p:ph type="ftr" sz="quarter" idx="11"/>
          </p:nvPr>
        </p:nvSpPr>
        <p:spPr/>
        <p:txBody>
          <a:bodyPr/>
          <a:lstStyle/>
          <a:p>
            <a:r>
              <a:rPr lang="is-IS"/>
              <a:t>Lífeyrisréttindi í LSR</a:t>
            </a:r>
            <a:endParaRPr lang="is-IS"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30</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31463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is-IS"/>
              <a:t>Örorkulífeyrir</a:t>
            </a:r>
          </a:p>
        </p:txBody>
      </p:sp>
      <p:sp>
        <p:nvSpPr>
          <p:cNvPr id="26628" name="Rectangle 3"/>
          <p:cNvSpPr>
            <a:spLocks noGrp="1" noChangeArrowheads="1"/>
          </p:cNvSpPr>
          <p:nvPr>
            <p:ph idx="1"/>
          </p:nvPr>
        </p:nvSpPr>
        <p:spPr/>
        <p:txBody>
          <a:bodyPr/>
          <a:lstStyle/>
          <a:p>
            <a:pPr eaLnBrk="1" hangingPunct="1"/>
            <a:r>
              <a:rPr lang="is-IS"/>
              <a:t>10%-75% örorkumat - lífeyrir í sama hlutfalli</a:t>
            </a:r>
          </a:p>
          <a:p>
            <a:pPr eaLnBrk="1" hangingPunct="1"/>
            <a:r>
              <a:rPr lang="is-IS"/>
              <a:t>&gt;75% örorka veitir sama rétt og lífeyrir</a:t>
            </a:r>
          </a:p>
          <a:p>
            <a:pPr eaLnBrk="1" hangingPunct="1"/>
            <a:r>
              <a:rPr lang="is-IS"/>
              <a:t>Réttur til framreiknings ef rekja má aðalorsök örorku til starfs </a:t>
            </a:r>
          </a:p>
        </p:txBody>
      </p:sp>
      <p:sp>
        <p:nvSpPr>
          <p:cNvPr id="6" name="Footer Placeholder 5"/>
          <p:cNvSpPr>
            <a:spLocks noGrp="1"/>
          </p:cNvSpPr>
          <p:nvPr>
            <p:ph type="ftr" sz="quarter" idx="11"/>
          </p:nvPr>
        </p:nvSpPr>
        <p:spPr/>
        <p:txBody>
          <a:bodyPr/>
          <a:lstStyle/>
          <a:p>
            <a:r>
              <a:rPr lang="is-IS"/>
              <a:t>Lífeyrisréttindi í LSR</a:t>
            </a:r>
            <a:endParaRPr lang="is-IS"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31</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32765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pPr eaLnBrk="1" hangingPunct="1"/>
            <a:r>
              <a:rPr lang="is-IS" sz="4000" dirty="0"/>
              <a:t>Maka- og barnalífeyrir</a:t>
            </a:r>
          </a:p>
        </p:txBody>
      </p:sp>
      <p:sp>
        <p:nvSpPr>
          <p:cNvPr id="27652" name="Rectangle 3"/>
          <p:cNvSpPr>
            <a:spLocks noGrp="1" noChangeArrowheads="1"/>
          </p:cNvSpPr>
          <p:nvPr>
            <p:ph idx="1"/>
          </p:nvPr>
        </p:nvSpPr>
        <p:spPr/>
        <p:txBody>
          <a:bodyPr/>
          <a:lstStyle/>
          <a:p>
            <a:pPr eaLnBrk="1" hangingPunct="1"/>
            <a:r>
              <a:rPr lang="is-IS" dirty="0"/>
              <a:t>Makalífeyrir reiknast sem helmingur af áunnum rétti hins látna sjóðfélaga</a:t>
            </a:r>
          </a:p>
          <a:p>
            <a:pPr lvl="1" eaLnBrk="1" hangingPunct="1"/>
            <a:r>
              <a:rPr lang="is-IS" dirty="0"/>
              <a:t>20% viðbótarréttindi</a:t>
            </a:r>
          </a:p>
          <a:p>
            <a:pPr lvl="1" eaLnBrk="1" hangingPunct="1"/>
            <a:r>
              <a:rPr lang="is-IS" dirty="0"/>
              <a:t>Réttur fyrri maka</a:t>
            </a:r>
          </a:p>
          <a:p>
            <a:pPr eaLnBrk="1" hangingPunct="1"/>
            <a:r>
              <a:rPr lang="is-IS" dirty="0"/>
              <a:t>Makalífeyrir ævilangt </a:t>
            </a:r>
          </a:p>
          <a:p>
            <a:pPr eaLnBrk="1" hangingPunct="1"/>
            <a:r>
              <a:rPr lang="is-IS" dirty="0"/>
              <a:t>Barnalífeyrir til 18 ára aldurs</a:t>
            </a:r>
          </a:p>
          <a:p>
            <a:pPr eaLnBrk="1" hangingPunct="1">
              <a:buNone/>
            </a:pPr>
            <a:endParaRPr lang="is-IS" dirty="0"/>
          </a:p>
          <a:p>
            <a:pPr eaLnBrk="1" hangingPunct="1"/>
            <a:endParaRPr lang="is-IS" dirty="0"/>
          </a:p>
          <a:p>
            <a:pPr lvl="1" eaLnBrk="1" hangingPunct="1">
              <a:buFontTx/>
              <a:buNone/>
            </a:pPr>
            <a:endParaRPr lang="is-IS" dirty="0"/>
          </a:p>
        </p:txBody>
      </p:sp>
      <p:sp>
        <p:nvSpPr>
          <p:cNvPr id="6" name="Footer Placeholder 5"/>
          <p:cNvSpPr>
            <a:spLocks noGrp="1"/>
          </p:cNvSpPr>
          <p:nvPr>
            <p:ph type="ftr" sz="quarter" idx="11"/>
          </p:nvPr>
        </p:nvSpPr>
        <p:spPr/>
        <p:txBody>
          <a:bodyPr/>
          <a:lstStyle/>
          <a:p>
            <a:r>
              <a:rPr lang="is-IS"/>
              <a:t>Lífeyrisréttindi í LSR</a:t>
            </a:r>
            <a:endParaRPr lang="is-IS"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32</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37411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is-IS" dirty="0"/>
              <a:t>Vefsíða LSR www.</a:t>
            </a:r>
            <a:r>
              <a:rPr lang="is-IS" dirty="0" err="1"/>
              <a:t>lsr</a:t>
            </a:r>
            <a:r>
              <a:rPr lang="is-IS" dirty="0"/>
              <a:t>.is</a:t>
            </a:r>
            <a:endParaRPr lang="en-US" dirty="0"/>
          </a:p>
        </p:txBody>
      </p:sp>
      <p:sp>
        <p:nvSpPr>
          <p:cNvPr id="4100" name="Right Arrow 6"/>
          <p:cNvSpPr>
            <a:spLocks noChangeArrowheads="1"/>
          </p:cNvSpPr>
          <p:nvPr/>
        </p:nvSpPr>
        <p:spPr bwMode="auto">
          <a:xfrm rot="10979118">
            <a:off x="6372200" y="4437112"/>
            <a:ext cx="1428750" cy="214312"/>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4" name="Content Placeholder 3"/>
          <p:cNvSpPr>
            <a:spLocks noGrp="1"/>
          </p:cNvSpPr>
          <p:nvPr>
            <p:ph idx="1"/>
          </p:nvPr>
        </p:nvSpPr>
        <p:spPr/>
        <p:txBody>
          <a:bodyPr/>
          <a:lstStyle/>
          <a:p>
            <a:endParaRPr lang="is-IS" dirty="0"/>
          </a:p>
        </p:txBody>
      </p:sp>
      <p:sp>
        <p:nvSpPr>
          <p:cNvPr id="8" name="Slide Number Placeholder 7"/>
          <p:cNvSpPr>
            <a:spLocks noGrp="1"/>
          </p:cNvSpPr>
          <p:nvPr>
            <p:ph type="sldNum" sz="quarter" idx="12"/>
          </p:nvPr>
        </p:nvSpPr>
        <p:spPr/>
        <p:txBody>
          <a:bodyPr/>
          <a:lstStyle/>
          <a:p>
            <a:fld id="{571473E1-D152-466A-9968-0875DCC7A154}" type="slidenum">
              <a:rPr lang="is-IS" smtClean="0"/>
              <a:pPr/>
              <a:t>33</a:t>
            </a:fld>
            <a:endParaRPr lang="is-IS" dirty="0"/>
          </a:p>
        </p:txBody>
      </p:sp>
      <p:pic>
        <p:nvPicPr>
          <p:cNvPr id="3" name="Picture 2"/>
          <p:cNvPicPr>
            <a:picLocks noChangeAspect="1"/>
          </p:cNvPicPr>
          <p:nvPr/>
        </p:nvPicPr>
        <p:blipFill>
          <a:blip r:embed="rId3"/>
          <a:stretch>
            <a:fillRect/>
          </a:stretch>
        </p:blipFill>
        <p:spPr>
          <a:xfrm>
            <a:off x="266700" y="1409716"/>
            <a:ext cx="8610600" cy="4395788"/>
          </a:xfrm>
          <a:prstGeom prst="rect">
            <a:avLst/>
          </a:prstGeom>
        </p:spPr>
      </p:pic>
      <p:sp>
        <p:nvSpPr>
          <p:cNvPr id="5" name="Down Arrow 4"/>
          <p:cNvSpPr/>
          <p:nvPr/>
        </p:nvSpPr>
        <p:spPr>
          <a:xfrm>
            <a:off x="5868144" y="317907"/>
            <a:ext cx="2160240" cy="11350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Footer Placeholder 1">
            <a:extLst>
              <a:ext uri="{FF2B5EF4-FFF2-40B4-BE49-F238E27FC236}">
                <a16:creationId xmlns:a16="http://schemas.microsoft.com/office/drawing/2014/main" id="{21FD9315-361C-42CA-9D34-402C3B72F866}"/>
              </a:ext>
            </a:extLst>
          </p:cNvPr>
          <p:cNvSpPr>
            <a:spLocks noGrp="1"/>
          </p:cNvSpPr>
          <p:nvPr>
            <p:ph type="ftr" sz="quarter" idx="11"/>
          </p:nvPr>
        </p:nvSpPr>
        <p:spPr/>
        <p:txBody>
          <a:bodyPr/>
          <a:lstStyle/>
          <a:p>
            <a:r>
              <a:rPr lang="is-IS"/>
              <a:t>Lífeyrisréttindi í LSR</a:t>
            </a:r>
            <a:endParaRPr lang="is-IS" dirty="0"/>
          </a:p>
        </p:txBody>
      </p:sp>
      <p:sp>
        <p:nvSpPr>
          <p:cNvPr id="10"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487817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Réttindi í öðrum sjóðum</a:t>
            </a:r>
          </a:p>
        </p:txBody>
      </p:sp>
      <p:pic>
        <p:nvPicPr>
          <p:cNvPr id="7" name="Content Placeholder 6"/>
          <p:cNvPicPr>
            <a:picLocks noGrp="1" noChangeAspect="1"/>
          </p:cNvPicPr>
          <p:nvPr>
            <p:ph idx="1"/>
          </p:nvPr>
        </p:nvPicPr>
        <p:blipFill>
          <a:blip r:embed="rId2"/>
          <a:stretch>
            <a:fillRect/>
          </a:stretch>
        </p:blipFill>
        <p:spPr>
          <a:xfrm>
            <a:off x="1739513" y="1600200"/>
            <a:ext cx="5664974" cy="4205288"/>
          </a:xfrm>
          <a:prstGeom prst="rect">
            <a:avLst/>
          </a:prstGeom>
        </p:spPr>
      </p:pic>
      <p:pic>
        <p:nvPicPr>
          <p:cNvPr id="8" name="Picture 7"/>
          <p:cNvPicPr>
            <a:picLocks noChangeAspect="1"/>
          </p:cNvPicPr>
          <p:nvPr/>
        </p:nvPicPr>
        <p:blipFill>
          <a:blip r:embed="rId3"/>
          <a:stretch>
            <a:fillRect/>
          </a:stretch>
        </p:blipFill>
        <p:spPr>
          <a:xfrm>
            <a:off x="107504" y="5517232"/>
            <a:ext cx="3718882" cy="835224"/>
          </a:xfrm>
          <a:prstGeom prst="rect">
            <a:avLst/>
          </a:prstGeom>
        </p:spPr>
      </p:pic>
      <p:sp>
        <p:nvSpPr>
          <p:cNvPr id="6" name="Slide Number Placeholder 5"/>
          <p:cNvSpPr>
            <a:spLocks noGrp="1"/>
          </p:cNvSpPr>
          <p:nvPr>
            <p:ph type="sldNum" sz="quarter" idx="12"/>
          </p:nvPr>
        </p:nvSpPr>
        <p:spPr/>
        <p:txBody>
          <a:bodyPr/>
          <a:lstStyle/>
          <a:p>
            <a:fld id="{571473E1-D152-466A-9968-0875DCC7A154}" type="slidenum">
              <a:rPr lang="is-IS" smtClean="0"/>
              <a:pPr/>
              <a:t>34</a:t>
            </a:fld>
            <a:endParaRPr lang="is-IS" dirty="0"/>
          </a:p>
        </p:txBody>
      </p:sp>
      <p:sp>
        <p:nvSpPr>
          <p:cNvPr id="4" name="Footer Placeholder 3">
            <a:extLst>
              <a:ext uri="{FF2B5EF4-FFF2-40B4-BE49-F238E27FC236}">
                <a16:creationId xmlns:a16="http://schemas.microsoft.com/office/drawing/2014/main" id="{DC60E1E9-802F-4B8A-A150-8302E1E9442F}"/>
              </a:ext>
            </a:extLst>
          </p:cNvPr>
          <p:cNvSpPr>
            <a:spLocks noGrp="1"/>
          </p:cNvSpPr>
          <p:nvPr>
            <p:ph type="ftr" sz="quarter" idx="11"/>
          </p:nvPr>
        </p:nvSpPr>
        <p:spPr/>
        <p:txBody>
          <a:bodyPr/>
          <a:lstStyle/>
          <a:p>
            <a:r>
              <a:rPr lang="is-IS"/>
              <a:t>Lífeyrisréttindi í LSR</a:t>
            </a:r>
            <a:endParaRPr lang="is-IS" dirty="0"/>
          </a:p>
        </p:txBody>
      </p:sp>
      <p:sp>
        <p:nvSpPr>
          <p:cNvPr id="9"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25810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Skipting ellilífeyrisréttinda</a:t>
            </a:r>
          </a:p>
        </p:txBody>
      </p:sp>
      <p:sp>
        <p:nvSpPr>
          <p:cNvPr id="3" name="Content Placeholder 2"/>
          <p:cNvSpPr>
            <a:spLocks noGrp="1"/>
          </p:cNvSpPr>
          <p:nvPr>
            <p:ph idx="1"/>
          </p:nvPr>
        </p:nvSpPr>
        <p:spPr>
          <a:xfrm>
            <a:off x="457200" y="1340768"/>
            <a:ext cx="8229600" cy="4421087"/>
          </a:xfrm>
        </p:spPr>
        <p:txBody>
          <a:bodyPr>
            <a:normAutofit fontScale="92500" lnSpcReduction="20000"/>
          </a:bodyPr>
          <a:lstStyle/>
          <a:p>
            <a:r>
              <a:rPr lang="is-IS" dirty="0"/>
              <a:t>Skipting ellilífeyrisréttinda skal vera gagnkvæm og tekur aðeins til áunninna réttinda meðan hjúskapur eða óvígð sambúð hefur staðið eða mun standa.</a:t>
            </a:r>
          </a:p>
          <a:p>
            <a:r>
              <a:rPr lang="is-IS" dirty="0"/>
              <a:t>Skiptingin getur varðað ellilífeyrisréttindi í fortíð, nútíð og framtíð:</a:t>
            </a:r>
          </a:p>
          <a:p>
            <a:pPr marL="914400" lvl="1" indent="-457200">
              <a:buFont typeface="+mj-lt"/>
              <a:buAutoNum type="arabicPeriod"/>
            </a:pPr>
            <a:r>
              <a:rPr lang="is-IS" dirty="0"/>
              <a:t> Hægt er að skipta áunnum ellilífeyrisréttindum. </a:t>
            </a:r>
          </a:p>
          <a:p>
            <a:pPr lvl="2"/>
            <a:r>
              <a:rPr lang="is-IS" dirty="0"/>
              <a:t>Samningur þarf að vera gerður áður en lífeyristaka hefst og eigi síðar en fyrir 65 ára aldur.</a:t>
            </a:r>
            <a:br>
              <a:rPr lang="is-IS" dirty="0"/>
            </a:br>
            <a:endParaRPr lang="is-IS" dirty="0"/>
          </a:p>
          <a:p>
            <a:pPr marL="914400" lvl="1" indent="-457200">
              <a:buFont typeface="+mj-lt"/>
              <a:buAutoNum type="arabicPeriod"/>
            </a:pPr>
            <a:r>
              <a:rPr lang="is-IS" dirty="0"/>
              <a:t>Hægt er að skipta þeim ellilífeyrisréttindum sem munu ávinnast eftir að samkomulag um skiptinguna hefur verið gert.</a:t>
            </a:r>
            <a:br>
              <a:rPr lang="is-IS" dirty="0"/>
            </a:br>
            <a:endParaRPr lang="is-IS" dirty="0"/>
          </a:p>
          <a:p>
            <a:pPr marL="914400" lvl="1" indent="-457200">
              <a:buFont typeface="+mj-lt"/>
              <a:buAutoNum type="arabicPeriod"/>
            </a:pPr>
            <a:r>
              <a:rPr lang="is-IS" dirty="0"/>
              <a:t>Heimilt er að skipta ellilífeyrisgreiðslum sem þegar eru hafnar.</a:t>
            </a:r>
            <a:br>
              <a:rPr lang="is-IS" dirty="0"/>
            </a:br>
            <a:endParaRPr lang="is-IS" dirty="0"/>
          </a:p>
          <a:p>
            <a:pPr marL="0" indent="0">
              <a:buNone/>
            </a:pPr>
            <a:endParaRPr lang="is-IS" dirty="0"/>
          </a:p>
          <a:p>
            <a:pPr marL="0" indent="0">
              <a:buNone/>
            </a:pPr>
            <a:endParaRPr lang="is-IS" dirty="0"/>
          </a:p>
        </p:txBody>
      </p:sp>
      <p:sp>
        <p:nvSpPr>
          <p:cNvPr id="6" name="Slide Number Placeholder 5"/>
          <p:cNvSpPr>
            <a:spLocks noGrp="1"/>
          </p:cNvSpPr>
          <p:nvPr>
            <p:ph type="sldNum" sz="quarter" idx="12"/>
          </p:nvPr>
        </p:nvSpPr>
        <p:spPr/>
        <p:txBody>
          <a:bodyPr/>
          <a:lstStyle/>
          <a:p>
            <a:fld id="{571473E1-D152-466A-9968-0875DCC7A154}" type="slidenum">
              <a:rPr lang="is-IS" smtClean="0"/>
              <a:pPr/>
              <a:t>35</a:t>
            </a:fld>
            <a:endParaRPr lang="is-IS" dirty="0"/>
          </a:p>
        </p:txBody>
      </p:sp>
      <p:sp>
        <p:nvSpPr>
          <p:cNvPr id="5" name="Footer Placeholder 4">
            <a:extLst>
              <a:ext uri="{FF2B5EF4-FFF2-40B4-BE49-F238E27FC236}">
                <a16:creationId xmlns:a16="http://schemas.microsoft.com/office/drawing/2014/main" id="{9F73A2A8-91D6-4B80-BB54-CC1F3A1CA232}"/>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266623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Lífeyrismál.is - upplýsingavefur</a:t>
            </a:r>
          </a:p>
        </p:txBody>
      </p:sp>
      <p:pic>
        <p:nvPicPr>
          <p:cNvPr id="8" name="Content Placeholder 7"/>
          <p:cNvPicPr>
            <a:picLocks noGrp="1" noChangeAspect="1"/>
          </p:cNvPicPr>
          <p:nvPr>
            <p:ph idx="1"/>
          </p:nvPr>
        </p:nvPicPr>
        <p:blipFill>
          <a:blip r:embed="rId2"/>
          <a:stretch>
            <a:fillRect/>
          </a:stretch>
        </p:blipFill>
        <p:spPr>
          <a:xfrm>
            <a:off x="457200" y="1698475"/>
            <a:ext cx="8229600" cy="4008737"/>
          </a:xfrm>
          <a:prstGeom prst="rect">
            <a:avLst/>
          </a:prstGeom>
        </p:spPr>
      </p:pic>
      <p:sp>
        <p:nvSpPr>
          <p:cNvPr id="6" name="Slide Number Placeholder 5"/>
          <p:cNvSpPr>
            <a:spLocks noGrp="1"/>
          </p:cNvSpPr>
          <p:nvPr>
            <p:ph type="sldNum" sz="quarter" idx="12"/>
          </p:nvPr>
        </p:nvSpPr>
        <p:spPr/>
        <p:txBody>
          <a:bodyPr/>
          <a:lstStyle/>
          <a:p>
            <a:fld id="{571473E1-D152-466A-9968-0875DCC7A154}" type="slidenum">
              <a:rPr lang="is-IS" smtClean="0"/>
              <a:pPr/>
              <a:t>36</a:t>
            </a:fld>
            <a:endParaRPr lang="is-IS" dirty="0"/>
          </a:p>
        </p:txBody>
      </p:sp>
      <p:sp>
        <p:nvSpPr>
          <p:cNvPr id="3" name="Footer Placeholder 2">
            <a:extLst>
              <a:ext uri="{FF2B5EF4-FFF2-40B4-BE49-F238E27FC236}">
                <a16:creationId xmlns:a16="http://schemas.microsoft.com/office/drawing/2014/main" id="{A9BA3C36-74E4-40E6-814A-92BDC4A97E03}"/>
              </a:ext>
            </a:extLst>
          </p:cNvPr>
          <p:cNvSpPr>
            <a:spLocks noGrp="1"/>
          </p:cNvSpPr>
          <p:nvPr>
            <p:ph type="ftr" sz="quarter" idx="11"/>
          </p:nvPr>
        </p:nvSpPr>
        <p:spPr/>
        <p:txBody>
          <a:bodyPr/>
          <a:lstStyle/>
          <a:p>
            <a:r>
              <a:rPr lang="is-IS"/>
              <a:t>Lífeyrisréttindi í LSR</a:t>
            </a:r>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221848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a:t>Viðbótarlífeyrissparnaður </a:t>
            </a:r>
            <a:br>
              <a:rPr lang="is-IS" dirty="0"/>
            </a:br>
            <a:r>
              <a:rPr lang="is-IS" dirty="0"/>
              <a:t>Séreign LSR</a:t>
            </a:r>
            <a:br>
              <a:rPr lang="is-IS" dirty="0"/>
            </a:br>
            <a:endParaRPr lang="is-IS" dirty="0"/>
          </a:p>
        </p:txBody>
      </p:sp>
      <p:sp>
        <p:nvSpPr>
          <p:cNvPr id="29698" name="Rectangle 2"/>
          <p:cNvSpPr>
            <a:spLocks noGrp="1" noChangeArrowheads="1"/>
          </p:cNvSpPr>
          <p:nvPr>
            <p:ph type="subTitle" idx="1"/>
          </p:nvPr>
        </p:nvSpPr>
        <p:spPr/>
        <p:txBody>
          <a:bodyPr>
            <a:normAutofit/>
          </a:bodyPr>
          <a:lstStyle/>
          <a:p>
            <a:pPr algn="l" eaLnBrk="1" hangingPunct="1"/>
            <a:r>
              <a:rPr lang="is-IS" sz="2800" i="1" dirty="0"/>
              <a:t>Stofnuð 01.01.1999</a:t>
            </a:r>
          </a:p>
        </p:txBody>
      </p:sp>
    </p:spTree>
    <p:extLst>
      <p:ext uri="{BB962C8B-B14F-4D97-AF65-F5344CB8AC3E}">
        <p14:creationId xmlns:p14="http://schemas.microsoft.com/office/powerpoint/2010/main" val="904115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is-IS"/>
              <a:t>Hvað er viðbótarlífeyrissparnaður?</a:t>
            </a:r>
          </a:p>
        </p:txBody>
      </p:sp>
      <p:sp>
        <p:nvSpPr>
          <p:cNvPr id="30724" name="Rectangle 3"/>
          <p:cNvSpPr>
            <a:spLocks noGrp="1" noChangeArrowheads="1"/>
          </p:cNvSpPr>
          <p:nvPr>
            <p:ph idx="1"/>
          </p:nvPr>
        </p:nvSpPr>
        <p:spPr/>
        <p:txBody>
          <a:bodyPr/>
          <a:lstStyle/>
          <a:p>
            <a:pPr eaLnBrk="1" hangingPunct="1"/>
            <a:r>
              <a:rPr lang="is-IS" sz="2400" dirty="0"/>
              <a:t>Iðgjald frádráttarbært frá tekjuskattstofni – frestar skattlagningu</a:t>
            </a:r>
            <a:br>
              <a:rPr lang="is-IS" sz="2400" dirty="0"/>
            </a:br>
            <a:endParaRPr lang="is-IS" sz="2400" dirty="0"/>
          </a:p>
          <a:p>
            <a:pPr eaLnBrk="1" hangingPunct="1"/>
            <a:r>
              <a:rPr lang="is-IS" sz="2400" dirty="0"/>
              <a:t>Sjóðfélagi má greiða 8% af heildarlaunum í lífeyrissjóð</a:t>
            </a:r>
          </a:p>
          <a:p>
            <a:pPr lvl="1"/>
            <a:r>
              <a:rPr lang="is-IS" sz="2000" dirty="0"/>
              <a:t>4% lágmarksiðgjald í lífeyrissjóð (samtryggingasjóð)</a:t>
            </a:r>
          </a:p>
          <a:p>
            <a:pPr lvl="1" eaLnBrk="1" hangingPunct="1"/>
            <a:r>
              <a:rPr lang="is-IS" sz="2000" dirty="0"/>
              <a:t>4% hámarksiðgjald í séreignarsjóð  </a:t>
            </a:r>
            <a:br>
              <a:rPr lang="is-IS" sz="2000" dirty="0"/>
            </a:br>
            <a:endParaRPr lang="is-IS" sz="2000" dirty="0"/>
          </a:p>
          <a:p>
            <a:r>
              <a:rPr lang="is-IS" sz="2400" dirty="0"/>
              <a:t>Kjarasamningsbundið mótframlag.</a:t>
            </a:r>
          </a:p>
          <a:p>
            <a:pPr lvl="1" eaLnBrk="1" hangingPunct="1"/>
            <a:r>
              <a:rPr lang="is-IS" sz="2000" dirty="0"/>
              <a:t>Algengt að mótframlag sé 2%</a:t>
            </a:r>
          </a:p>
          <a:p>
            <a:pPr eaLnBrk="1" hangingPunct="1"/>
            <a:endParaRPr lang="is-IS" dirty="0"/>
          </a:p>
        </p:txBody>
      </p:sp>
      <p:sp>
        <p:nvSpPr>
          <p:cNvPr id="6" name="Footer Placeholder 5"/>
          <p:cNvSpPr>
            <a:spLocks noGrp="1"/>
          </p:cNvSpPr>
          <p:nvPr>
            <p:ph type="ftr" sz="quarter" idx="11"/>
          </p:nvPr>
        </p:nvSpPr>
        <p:spPr/>
        <p:txBody>
          <a:bodyPr/>
          <a:lstStyle/>
          <a:p>
            <a:r>
              <a:rPr lang="is-IS"/>
              <a:t>Lífeyrisréttindi í LSR</a:t>
            </a:r>
            <a:endParaRPr lang="is-IS"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38</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764980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is-IS" dirty="0"/>
              <a:t>Séreign - tryggingar </a:t>
            </a:r>
          </a:p>
        </p:txBody>
      </p:sp>
      <p:sp>
        <p:nvSpPr>
          <p:cNvPr id="36868" name="Rectangle 3"/>
          <p:cNvSpPr>
            <a:spLocks noGrp="1" noChangeArrowheads="1"/>
          </p:cNvSpPr>
          <p:nvPr>
            <p:ph idx="1"/>
          </p:nvPr>
        </p:nvSpPr>
        <p:spPr/>
        <p:txBody>
          <a:bodyPr/>
          <a:lstStyle/>
          <a:p>
            <a:pPr eaLnBrk="1" hangingPunct="1"/>
            <a:r>
              <a:rPr lang="is-IS" sz="2800" dirty="0">
                <a:cs typeface="Arial" charset="0"/>
              </a:rPr>
              <a:t>Örorkulífeyrir</a:t>
            </a:r>
          </a:p>
          <a:p>
            <a:pPr lvl="1" eaLnBrk="1" hangingPunct="1"/>
            <a:r>
              <a:rPr lang="is-IS" sz="2400" dirty="0">
                <a:cs typeface="Arial" charset="0"/>
              </a:rPr>
              <a:t>Útborgun vegna starfsorkutaps – dreifing greiðslu</a:t>
            </a:r>
            <a:br>
              <a:rPr lang="is-IS" sz="2400" dirty="0">
                <a:cs typeface="Arial" charset="0"/>
              </a:rPr>
            </a:br>
            <a:endParaRPr lang="is-IS" sz="2400" dirty="0">
              <a:cs typeface="Arial" charset="0"/>
            </a:endParaRPr>
          </a:p>
          <a:p>
            <a:pPr eaLnBrk="1" hangingPunct="1"/>
            <a:r>
              <a:rPr lang="is-IS" sz="2800" dirty="0">
                <a:cs typeface="Arial" charset="0"/>
              </a:rPr>
              <a:t>Maka- og barnalífeyrir</a:t>
            </a:r>
          </a:p>
          <a:p>
            <a:pPr lvl="1" eaLnBrk="1" hangingPunct="1"/>
            <a:r>
              <a:rPr lang="is-IS" sz="2400" dirty="0">
                <a:cs typeface="Arial" charset="0"/>
              </a:rPr>
              <a:t>Útborgun vegna andláts sjóðfélaga</a:t>
            </a:r>
          </a:p>
          <a:p>
            <a:pPr lvl="1" eaLnBrk="1" hangingPunct="1"/>
            <a:r>
              <a:rPr lang="is-IS" sz="2400" dirty="0">
                <a:cs typeface="Arial" charset="0"/>
              </a:rPr>
              <a:t>Skiptist skv. reglum erfðalaga</a:t>
            </a:r>
          </a:p>
          <a:p>
            <a:pPr lvl="1" eaLnBrk="1" hangingPunct="1"/>
            <a:r>
              <a:rPr lang="is-IS" sz="2400" dirty="0">
                <a:cs typeface="Arial" charset="0"/>
              </a:rPr>
              <a:t>Greiddur til maka og barna</a:t>
            </a:r>
          </a:p>
          <a:p>
            <a:pPr lvl="1" eaLnBrk="1" hangingPunct="1"/>
            <a:r>
              <a:rPr lang="is-IS" sz="2400" dirty="0">
                <a:cs typeface="Arial" charset="0"/>
              </a:rPr>
              <a:t>Fer ekki inn í dánarbú</a:t>
            </a:r>
          </a:p>
          <a:p>
            <a:pPr eaLnBrk="1" hangingPunct="1">
              <a:buNone/>
            </a:pPr>
            <a:endParaRPr lang="is-IS" sz="2800" dirty="0">
              <a:cs typeface="Arial" charset="0"/>
            </a:endParaRPr>
          </a:p>
        </p:txBody>
      </p:sp>
      <p:sp>
        <p:nvSpPr>
          <p:cNvPr id="6" name="Footer Placeholder 5"/>
          <p:cNvSpPr>
            <a:spLocks noGrp="1"/>
          </p:cNvSpPr>
          <p:nvPr>
            <p:ph type="ftr" sz="quarter" idx="11"/>
          </p:nvPr>
        </p:nvSpPr>
        <p:spPr/>
        <p:txBody>
          <a:bodyPr/>
          <a:lstStyle/>
          <a:p>
            <a:r>
              <a:rPr lang="is-IS"/>
              <a:t>Lífeyrisréttindi í LSR</a:t>
            </a:r>
            <a:endParaRPr lang="is-IS" dirty="0"/>
          </a:p>
        </p:txBody>
      </p:sp>
      <p:sp>
        <p:nvSpPr>
          <p:cNvPr id="7" name="Slide Number Placeholder 6"/>
          <p:cNvSpPr>
            <a:spLocks noGrp="1"/>
          </p:cNvSpPr>
          <p:nvPr>
            <p:ph type="sldNum" sz="quarter" idx="12"/>
          </p:nvPr>
        </p:nvSpPr>
        <p:spPr/>
        <p:txBody>
          <a:bodyPr/>
          <a:lstStyle/>
          <a:p>
            <a:fld id="{571473E1-D152-466A-9968-0875DCC7A154}" type="slidenum">
              <a:rPr lang="is-IS" smtClean="0"/>
              <a:pPr/>
              <a:t>39</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22759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A23AB5-B5B6-495D-9B2D-07F318CDEF2C}"/>
              </a:ext>
            </a:extLst>
          </p:cNvPr>
          <p:cNvSpPr>
            <a:spLocks noGrp="1"/>
          </p:cNvSpPr>
          <p:nvPr>
            <p:ph sz="half" idx="1"/>
          </p:nvPr>
        </p:nvSpPr>
        <p:spPr>
          <a:xfrm>
            <a:off x="412458" y="1795437"/>
            <a:ext cx="4159542" cy="4205064"/>
          </a:xfrm>
        </p:spPr>
        <p:txBody>
          <a:bodyPr>
            <a:normAutofit/>
          </a:bodyPr>
          <a:lstStyle/>
          <a:p>
            <a:pPr>
              <a:spcBef>
                <a:spcPts val="0"/>
              </a:spcBef>
              <a:spcAft>
                <a:spcPts val="600"/>
              </a:spcAft>
            </a:pPr>
            <a:r>
              <a:rPr lang="is-IS" sz="2400" b="1" dirty="0"/>
              <a:t>A-deild LSR stofnuð</a:t>
            </a:r>
          </a:p>
          <a:p>
            <a:pPr lvl="1">
              <a:spcBef>
                <a:spcPts val="0"/>
              </a:spcBef>
              <a:spcAft>
                <a:spcPts val="600"/>
              </a:spcAft>
            </a:pPr>
            <a:r>
              <a:rPr lang="is-IS" sz="2300" dirty="0"/>
              <a:t>Allir nýir sjóðfélagar greiða í A-deild</a:t>
            </a:r>
          </a:p>
          <a:p>
            <a:pPr lvl="1">
              <a:spcBef>
                <a:spcPts val="0"/>
              </a:spcBef>
              <a:spcAft>
                <a:spcPts val="600"/>
              </a:spcAft>
            </a:pPr>
            <a:r>
              <a:rPr lang="is-IS" sz="2300" dirty="0"/>
              <a:t>byggir á fullri sjóðsöfnun með líkum hætti og lífeyrissjóðir á almennum vinnumarkaði</a:t>
            </a:r>
          </a:p>
        </p:txBody>
      </p:sp>
      <p:sp>
        <p:nvSpPr>
          <p:cNvPr id="3" name="Content Placeholder 2">
            <a:extLst>
              <a:ext uri="{FF2B5EF4-FFF2-40B4-BE49-F238E27FC236}">
                <a16:creationId xmlns:a16="http://schemas.microsoft.com/office/drawing/2014/main" id="{F98E37AA-FDA4-4B65-A480-AF93DCC6648F}"/>
              </a:ext>
            </a:extLst>
          </p:cNvPr>
          <p:cNvSpPr>
            <a:spLocks noGrp="1"/>
          </p:cNvSpPr>
          <p:nvPr>
            <p:ph sz="half" idx="2"/>
          </p:nvPr>
        </p:nvSpPr>
        <p:spPr>
          <a:xfrm>
            <a:off x="4701480" y="1795437"/>
            <a:ext cx="4191000" cy="4205064"/>
          </a:xfrm>
        </p:spPr>
        <p:txBody>
          <a:bodyPr>
            <a:normAutofit/>
          </a:bodyPr>
          <a:lstStyle/>
          <a:p>
            <a:pPr>
              <a:spcBef>
                <a:spcPts val="0"/>
              </a:spcBef>
              <a:spcAft>
                <a:spcPts val="600"/>
              </a:spcAft>
            </a:pPr>
            <a:r>
              <a:rPr lang="is-IS" sz="2400" b="1" dirty="0"/>
              <a:t>B-deild LSR lokað</a:t>
            </a:r>
          </a:p>
          <a:p>
            <a:pPr lvl="1">
              <a:lnSpc>
                <a:spcPct val="110000"/>
              </a:lnSpc>
              <a:spcBef>
                <a:spcPts val="0"/>
              </a:spcBef>
              <a:spcAft>
                <a:spcPts val="600"/>
              </a:spcAft>
            </a:pPr>
            <a:r>
              <a:rPr lang="is-IS" sz="2300" dirty="0"/>
              <a:t>lokað fyrir nýjum sjóðfélögum</a:t>
            </a:r>
          </a:p>
          <a:p>
            <a:pPr lvl="1">
              <a:spcBef>
                <a:spcPts val="0"/>
              </a:spcBef>
              <a:spcAft>
                <a:spcPts val="600"/>
              </a:spcAft>
            </a:pPr>
            <a:r>
              <a:rPr lang="is-IS" sz="2300" dirty="0"/>
              <a:t>starfar skv. eldra kerfi sem byggir á gegnumstreymi og að hluta á sjóðsöfnun</a:t>
            </a:r>
          </a:p>
          <a:p>
            <a:pPr lvl="1">
              <a:spcBef>
                <a:spcPts val="0"/>
              </a:spcBef>
              <a:spcAft>
                <a:spcPts val="600"/>
              </a:spcAft>
            </a:pPr>
            <a:r>
              <a:rPr lang="is-IS" sz="2300" dirty="0"/>
              <a:t>Eldri réttindi kallast geymdur réttur</a:t>
            </a:r>
          </a:p>
          <a:p>
            <a:pPr lvl="1">
              <a:spcBef>
                <a:spcPts val="0"/>
              </a:spcBef>
              <a:spcAft>
                <a:spcPts val="600"/>
              </a:spcAft>
            </a:pPr>
            <a:endParaRPr lang="is-IS" sz="2200" dirty="0"/>
          </a:p>
          <a:p>
            <a:pPr lvl="1">
              <a:spcBef>
                <a:spcPts val="0"/>
              </a:spcBef>
              <a:spcAft>
                <a:spcPts val="600"/>
              </a:spcAft>
            </a:pPr>
            <a:endParaRPr lang="is-IS" sz="2200" dirty="0"/>
          </a:p>
        </p:txBody>
      </p:sp>
      <p:sp>
        <p:nvSpPr>
          <p:cNvPr id="6" name="Slide Number Placeholder 5">
            <a:extLst>
              <a:ext uri="{FF2B5EF4-FFF2-40B4-BE49-F238E27FC236}">
                <a16:creationId xmlns:a16="http://schemas.microsoft.com/office/drawing/2014/main" id="{AFDC3E4F-B2DD-437B-8D00-EC657B9596C7}"/>
              </a:ext>
            </a:extLst>
          </p:cNvPr>
          <p:cNvSpPr>
            <a:spLocks noGrp="1"/>
          </p:cNvSpPr>
          <p:nvPr>
            <p:ph type="sldNum" sz="quarter" idx="12"/>
          </p:nvPr>
        </p:nvSpPr>
        <p:spPr/>
        <p:txBody>
          <a:bodyPr/>
          <a:lstStyle/>
          <a:p>
            <a:fld id="{571473E1-D152-466A-9968-0875DCC7A154}" type="slidenum">
              <a:rPr lang="is-IS" smtClean="0"/>
              <a:pPr/>
              <a:t>4</a:t>
            </a:fld>
            <a:endParaRPr lang="is-IS" dirty="0"/>
          </a:p>
        </p:txBody>
      </p:sp>
      <p:sp>
        <p:nvSpPr>
          <p:cNvPr id="7" name="Title 6">
            <a:extLst>
              <a:ext uri="{FF2B5EF4-FFF2-40B4-BE49-F238E27FC236}">
                <a16:creationId xmlns:a16="http://schemas.microsoft.com/office/drawing/2014/main" id="{19672FF3-1A1C-4EB5-B8A9-90981D843753}"/>
              </a:ext>
            </a:extLst>
          </p:cNvPr>
          <p:cNvSpPr>
            <a:spLocks noGrp="1"/>
          </p:cNvSpPr>
          <p:nvPr>
            <p:ph type="title"/>
          </p:nvPr>
        </p:nvSpPr>
        <p:spPr/>
        <p:txBody>
          <a:bodyPr>
            <a:normAutofit/>
          </a:bodyPr>
          <a:lstStyle/>
          <a:p>
            <a:r>
              <a:rPr lang="is-IS" dirty="0"/>
              <a:t>Breytingar á lögum LSR</a:t>
            </a:r>
          </a:p>
        </p:txBody>
      </p:sp>
      <p:sp>
        <p:nvSpPr>
          <p:cNvPr id="5" name="Footer Placeholder 4">
            <a:extLst>
              <a:ext uri="{FF2B5EF4-FFF2-40B4-BE49-F238E27FC236}">
                <a16:creationId xmlns:a16="http://schemas.microsoft.com/office/drawing/2014/main" id="{C55FA850-1769-4DF3-89F6-A416E60E16CC}"/>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
        <p:nvSpPr>
          <p:cNvPr id="4" name="Rectangle 3">
            <a:extLst>
              <a:ext uri="{FF2B5EF4-FFF2-40B4-BE49-F238E27FC236}">
                <a16:creationId xmlns:a16="http://schemas.microsoft.com/office/drawing/2014/main" id="{1B2F65F8-6DF1-4F52-B7E9-E57F99247329}"/>
              </a:ext>
            </a:extLst>
          </p:cNvPr>
          <p:cNvSpPr/>
          <p:nvPr/>
        </p:nvSpPr>
        <p:spPr>
          <a:xfrm>
            <a:off x="447964" y="1272217"/>
            <a:ext cx="2683876" cy="523220"/>
          </a:xfrm>
          <a:prstGeom prst="rect">
            <a:avLst/>
          </a:prstGeom>
        </p:spPr>
        <p:txBody>
          <a:bodyPr wrap="none">
            <a:spAutoFit/>
          </a:bodyPr>
          <a:lstStyle/>
          <a:p>
            <a:r>
              <a:rPr lang="is-IS" sz="2800" b="1" dirty="0"/>
              <a:t>Í ársbyrjun 1997:</a:t>
            </a:r>
          </a:p>
        </p:txBody>
      </p:sp>
      <p:sp>
        <p:nvSpPr>
          <p:cNvPr id="10" name="Rectangle 9">
            <a:extLst>
              <a:ext uri="{FF2B5EF4-FFF2-40B4-BE49-F238E27FC236}">
                <a16:creationId xmlns:a16="http://schemas.microsoft.com/office/drawing/2014/main" id="{CDF9B092-80D2-4469-BE9F-6D09740F496B}"/>
              </a:ext>
            </a:extLst>
          </p:cNvPr>
          <p:cNvSpPr/>
          <p:nvPr/>
        </p:nvSpPr>
        <p:spPr>
          <a:xfrm>
            <a:off x="503228" y="5229200"/>
            <a:ext cx="8154462" cy="954107"/>
          </a:xfrm>
          <a:prstGeom prst="rect">
            <a:avLst/>
          </a:prstGeom>
        </p:spPr>
        <p:txBody>
          <a:bodyPr wrap="square">
            <a:spAutoFit/>
          </a:bodyPr>
          <a:lstStyle/>
          <a:p>
            <a:pPr>
              <a:spcBef>
                <a:spcPts val="0"/>
              </a:spcBef>
              <a:spcAft>
                <a:spcPts val="600"/>
              </a:spcAft>
            </a:pPr>
            <a:r>
              <a:rPr lang="is-IS" sz="2800" b="1" dirty="0"/>
              <a:t>1.6.2017 tóku í gildi breytingar á lögum LSR sem varða A-deild LSR</a:t>
            </a:r>
          </a:p>
        </p:txBody>
      </p:sp>
    </p:spTree>
    <p:extLst>
      <p:ext uri="{BB962C8B-B14F-4D97-AF65-F5344CB8AC3E}">
        <p14:creationId xmlns:p14="http://schemas.microsoft.com/office/powerpoint/2010/main" val="384625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685800" y="6248400"/>
            <a:ext cx="1905000" cy="457200"/>
          </a:xfrm>
          <a:prstGeom prst="rect">
            <a:avLst/>
          </a:prstGeom>
          <a:noFill/>
          <a:ln w="9525">
            <a:noFill/>
            <a:miter lim="800000"/>
            <a:headEnd/>
            <a:tailEnd/>
          </a:ln>
        </p:spPr>
        <p:txBody>
          <a:bodyPr/>
          <a:lstStyle/>
          <a:p>
            <a:endParaRPr lang="is-IS" sz="1400">
              <a:latin typeface="Tahoma" pitchFamily="34" charset="0"/>
              <a:cs typeface="Tahoma" pitchFamily="34" charset="0"/>
            </a:endParaRPr>
          </a:p>
        </p:txBody>
      </p:sp>
      <p:sp>
        <p:nvSpPr>
          <p:cNvPr id="35843" name="Rectangle 2"/>
          <p:cNvSpPr>
            <a:spLocks noGrp="1" noChangeArrowheads="1"/>
          </p:cNvSpPr>
          <p:nvPr>
            <p:ph type="title"/>
          </p:nvPr>
        </p:nvSpPr>
        <p:spPr/>
        <p:txBody>
          <a:bodyPr/>
          <a:lstStyle/>
          <a:p>
            <a:pPr eaLnBrk="1" hangingPunct="1"/>
            <a:r>
              <a:rPr lang="is-IS" dirty="0"/>
              <a:t>Reglur um útborgun séreignarlífeyris</a:t>
            </a:r>
          </a:p>
        </p:txBody>
      </p:sp>
      <p:sp>
        <p:nvSpPr>
          <p:cNvPr id="35844" name="Rectangle 3"/>
          <p:cNvSpPr>
            <a:spLocks noGrp="1" noChangeArrowheads="1"/>
          </p:cNvSpPr>
          <p:nvPr>
            <p:ph idx="1"/>
          </p:nvPr>
        </p:nvSpPr>
        <p:spPr/>
        <p:txBody>
          <a:bodyPr>
            <a:normAutofit fontScale="92500" lnSpcReduction="10000"/>
          </a:bodyPr>
          <a:lstStyle/>
          <a:p>
            <a:pPr eaLnBrk="1" hangingPunct="1"/>
            <a:r>
              <a:rPr lang="is-IS" sz="2800" dirty="0">
                <a:cs typeface="Arial" charset="0"/>
              </a:rPr>
              <a:t>Vegna aldurs</a:t>
            </a:r>
          </a:p>
          <a:p>
            <a:pPr lvl="1" eaLnBrk="1" hangingPunct="1"/>
            <a:r>
              <a:rPr lang="is-IS" dirty="0">
                <a:cs typeface="Arial" charset="0"/>
              </a:rPr>
              <a:t>60 ára</a:t>
            </a:r>
          </a:p>
          <a:p>
            <a:pPr lvl="1" eaLnBrk="1" hangingPunct="1"/>
            <a:r>
              <a:rPr lang="is-IS" dirty="0">
                <a:cs typeface="Arial" charset="0"/>
              </a:rPr>
              <a:t>Heildar </a:t>
            </a:r>
            <a:r>
              <a:rPr lang="is-IS" dirty="0" err="1">
                <a:cs typeface="Arial" charset="0"/>
              </a:rPr>
              <a:t>innneign</a:t>
            </a:r>
            <a:r>
              <a:rPr lang="is-IS" dirty="0">
                <a:cs typeface="Arial" charset="0"/>
              </a:rPr>
              <a:t> laus til útborgunar</a:t>
            </a:r>
          </a:p>
          <a:p>
            <a:pPr lvl="1"/>
            <a:r>
              <a:rPr lang="is-IS" dirty="0">
                <a:cs typeface="Arial" charset="0"/>
              </a:rPr>
              <a:t>Útborgun getur þó aldrei hafist fyrr en tveimur árum eftir að fyrsta greiðsla barst sjóðnum</a:t>
            </a:r>
          </a:p>
          <a:p>
            <a:r>
              <a:rPr lang="is-IS" dirty="0">
                <a:cs typeface="Arial" charset="0"/>
              </a:rPr>
              <a:t>Vegna örorku</a:t>
            </a:r>
          </a:p>
          <a:p>
            <a:pPr lvl="1"/>
            <a:r>
              <a:rPr lang="is-IS" dirty="0">
                <a:cs typeface="Arial" charset="0"/>
              </a:rPr>
              <a:t>Útborgun fyrir 60 ára vegna starfsorkutaps</a:t>
            </a:r>
          </a:p>
          <a:p>
            <a:pPr lvl="1"/>
            <a:r>
              <a:rPr lang="is-IS" dirty="0">
                <a:cs typeface="Arial" charset="0"/>
              </a:rPr>
              <a:t>Greiðslur dreifast á 7 ár eða lengur.</a:t>
            </a:r>
          </a:p>
          <a:p>
            <a:r>
              <a:rPr lang="is-IS" dirty="0">
                <a:cs typeface="Arial" charset="0"/>
              </a:rPr>
              <a:t>Vegna andláts</a:t>
            </a:r>
          </a:p>
          <a:p>
            <a:pPr lvl="1"/>
            <a:r>
              <a:rPr lang="is-IS" dirty="0">
                <a:cs typeface="Arial" charset="0"/>
              </a:rPr>
              <a:t>Skiptist skv. reglum erfðalaga til maka og barna</a:t>
            </a:r>
          </a:p>
          <a:p>
            <a:pPr lvl="1"/>
            <a:r>
              <a:rPr lang="is-IS" dirty="0">
                <a:cs typeface="Arial" charset="0"/>
              </a:rPr>
              <a:t>Fer inn í dánarbú ef ekki er um lögerfingja að ræða</a:t>
            </a:r>
          </a:p>
          <a:p>
            <a:pPr lvl="1" eaLnBrk="1" hangingPunct="1"/>
            <a:endParaRPr lang="is-IS" sz="2400" dirty="0">
              <a:cs typeface="Arial" charset="0"/>
            </a:endParaRPr>
          </a:p>
        </p:txBody>
      </p:sp>
      <p:sp>
        <p:nvSpPr>
          <p:cNvPr id="5" name="Footer Placeholder 4"/>
          <p:cNvSpPr>
            <a:spLocks noGrp="1"/>
          </p:cNvSpPr>
          <p:nvPr>
            <p:ph type="ftr" sz="quarter" idx="11"/>
          </p:nvPr>
        </p:nvSpPr>
        <p:spPr/>
        <p:txBody>
          <a:bodyPr/>
          <a:lstStyle/>
          <a:p>
            <a:r>
              <a:rPr lang="is-IS"/>
              <a:t>Lífeyrisréttindi í LSR</a:t>
            </a:r>
            <a:endParaRPr lang="is-IS" dirty="0"/>
          </a:p>
        </p:txBody>
      </p:sp>
      <p:sp>
        <p:nvSpPr>
          <p:cNvPr id="6" name="Slide Number Placeholder 5"/>
          <p:cNvSpPr>
            <a:spLocks noGrp="1"/>
          </p:cNvSpPr>
          <p:nvPr>
            <p:ph type="sldNum" sz="quarter" idx="12"/>
          </p:nvPr>
        </p:nvSpPr>
        <p:spPr/>
        <p:txBody>
          <a:bodyPr/>
          <a:lstStyle/>
          <a:p>
            <a:fld id="{571473E1-D152-466A-9968-0875DCC7A154}" type="slidenum">
              <a:rPr lang="is-IS" smtClean="0"/>
              <a:pPr/>
              <a:t>40</a:t>
            </a:fld>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30230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54DC-09AB-4EC3-AD2F-6286899FA569}"/>
              </a:ext>
            </a:extLst>
          </p:cNvPr>
          <p:cNvSpPr>
            <a:spLocks noGrp="1"/>
          </p:cNvSpPr>
          <p:nvPr>
            <p:ph type="title"/>
          </p:nvPr>
        </p:nvSpPr>
        <p:spPr/>
        <p:txBody>
          <a:bodyPr/>
          <a:lstStyle/>
          <a:p>
            <a:r>
              <a:rPr lang="is-IS" dirty="0"/>
              <a:t>Séreign inn á lán</a:t>
            </a:r>
          </a:p>
        </p:txBody>
      </p:sp>
      <p:sp>
        <p:nvSpPr>
          <p:cNvPr id="3" name="Content Placeholder 2">
            <a:extLst>
              <a:ext uri="{FF2B5EF4-FFF2-40B4-BE49-F238E27FC236}">
                <a16:creationId xmlns:a16="http://schemas.microsoft.com/office/drawing/2014/main" id="{20343598-17A3-4D7F-8836-B049019E0290}"/>
              </a:ext>
            </a:extLst>
          </p:cNvPr>
          <p:cNvSpPr>
            <a:spLocks noGrp="1"/>
          </p:cNvSpPr>
          <p:nvPr>
            <p:ph idx="1"/>
          </p:nvPr>
        </p:nvSpPr>
        <p:spPr/>
        <p:txBody>
          <a:bodyPr/>
          <a:lstStyle/>
          <a:p>
            <a:r>
              <a:rPr lang="is-IS" dirty="0"/>
              <a:t>Ráðstöfun á séreignarsparnaði skattfrjálst vegna fasteignakaupa skiptist í þrennt:</a:t>
            </a:r>
          </a:p>
          <a:p>
            <a:pPr lvl="1">
              <a:spcBef>
                <a:spcPts val="1800"/>
              </a:spcBef>
            </a:pPr>
            <a:r>
              <a:rPr lang="is-IS" dirty="0"/>
              <a:t>Séreign inn á lán – úrræði frá 1.7.2014, gildir til 30.6.2019</a:t>
            </a:r>
          </a:p>
          <a:p>
            <a:pPr lvl="1">
              <a:spcBef>
                <a:spcPts val="1800"/>
              </a:spcBef>
            </a:pPr>
            <a:r>
              <a:rPr lang="is-IS" dirty="0"/>
              <a:t>Húsnæðissparnaður – úrræði frá 01.07.2014, gildir til 30.06.2019</a:t>
            </a:r>
          </a:p>
          <a:p>
            <a:pPr lvl="1">
              <a:spcBef>
                <a:spcPts val="1800"/>
              </a:spcBef>
            </a:pPr>
            <a:r>
              <a:rPr lang="is-IS" dirty="0"/>
              <a:t>Stuðningur við kaup á fyrstu fasteign  - hægt að sækja um frá 01.07.2017</a:t>
            </a:r>
          </a:p>
        </p:txBody>
      </p:sp>
      <p:sp>
        <p:nvSpPr>
          <p:cNvPr id="5" name="Footer Placeholder 4">
            <a:extLst>
              <a:ext uri="{FF2B5EF4-FFF2-40B4-BE49-F238E27FC236}">
                <a16:creationId xmlns:a16="http://schemas.microsoft.com/office/drawing/2014/main" id="{C69F0D8D-7A00-4E88-9F7D-F03BEE68F3A4}"/>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CF5D412B-D693-4247-AEE5-EC08A905EA59}"/>
              </a:ext>
            </a:extLst>
          </p:cNvPr>
          <p:cNvSpPr>
            <a:spLocks noGrp="1"/>
          </p:cNvSpPr>
          <p:nvPr>
            <p:ph type="sldNum" sz="quarter" idx="12"/>
          </p:nvPr>
        </p:nvSpPr>
        <p:spPr/>
        <p:txBody>
          <a:bodyPr/>
          <a:lstStyle/>
          <a:p>
            <a:fld id="{571473E1-D152-466A-9968-0875DCC7A154}" type="slidenum">
              <a:rPr lang="is-IS" smtClean="0"/>
              <a:pPr/>
              <a:t>41</a:t>
            </a:fld>
            <a:endParaRPr lang="is-IS" dirty="0"/>
          </a:p>
        </p:txBody>
      </p:sp>
      <p:sp>
        <p:nvSpPr>
          <p:cNvPr id="7"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578557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1560" y="1231265"/>
            <a:ext cx="7629525" cy="4572000"/>
          </a:xfrm>
          <a:prstGeom prst="rect">
            <a:avLst/>
          </a:prstGeom>
        </p:spPr>
      </p:pic>
      <p:sp>
        <p:nvSpPr>
          <p:cNvPr id="3" name="TextBox 2"/>
          <p:cNvSpPr txBox="1"/>
          <p:nvPr/>
        </p:nvSpPr>
        <p:spPr>
          <a:xfrm>
            <a:off x="757237" y="1213009"/>
            <a:ext cx="4824933" cy="2215991"/>
          </a:xfrm>
          <a:prstGeom prst="rect">
            <a:avLst/>
          </a:prstGeom>
          <a:noFill/>
        </p:spPr>
        <p:txBody>
          <a:bodyPr wrap="square" rtlCol="0">
            <a:spAutoFit/>
          </a:bodyPr>
          <a:lstStyle/>
          <a:p>
            <a:r>
              <a:rPr lang="is-IS" sz="2400" b="1" dirty="0"/>
              <a:t>Opið alla virka daga: 9 – 16</a:t>
            </a:r>
          </a:p>
          <a:p>
            <a:r>
              <a:rPr lang="is-IS" sz="2400" b="1" dirty="0"/>
              <a:t>Sími: 510-6100</a:t>
            </a:r>
          </a:p>
          <a:p>
            <a:r>
              <a:rPr lang="is-IS" sz="2400" b="1" dirty="0"/>
              <a:t>Netfang: </a:t>
            </a:r>
            <a:r>
              <a:rPr lang="is-IS" sz="2400" b="1" dirty="0" err="1">
                <a:hlinkClick r:id="rId4"/>
              </a:rPr>
              <a:t>lsr</a:t>
            </a:r>
            <a:r>
              <a:rPr lang="is-IS" sz="2400" b="1" dirty="0">
                <a:hlinkClick r:id="rId4"/>
              </a:rPr>
              <a:t>@</a:t>
            </a:r>
            <a:r>
              <a:rPr lang="is-IS" sz="2400" b="1" dirty="0" err="1">
                <a:hlinkClick r:id="rId4"/>
              </a:rPr>
              <a:t>lsr.is</a:t>
            </a:r>
            <a:endParaRPr lang="is-IS" sz="2400" b="1" dirty="0"/>
          </a:p>
          <a:p>
            <a:r>
              <a:rPr lang="is-IS" sz="2400" b="1" dirty="0"/>
              <a:t>Heimasíða: </a:t>
            </a:r>
            <a:r>
              <a:rPr lang="is-IS" sz="2400" b="1" dirty="0" err="1">
                <a:hlinkClick r:id="rId5"/>
              </a:rPr>
              <a:t>www.lsr.is</a:t>
            </a:r>
            <a:endParaRPr lang="is-IS" sz="2400" b="1" dirty="0"/>
          </a:p>
          <a:p>
            <a:endParaRPr lang="is-IS" sz="2400" b="1" dirty="0"/>
          </a:p>
          <a:p>
            <a:endParaRPr lang="is-IS" dirty="0"/>
          </a:p>
        </p:txBody>
      </p:sp>
      <p:sp>
        <p:nvSpPr>
          <p:cNvPr id="4" name="Title 3"/>
          <p:cNvSpPr>
            <a:spLocks noGrp="1"/>
          </p:cNvSpPr>
          <p:nvPr>
            <p:ph type="title"/>
          </p:nvPr>
        </p:nvSpPr>
        <p:spPr/>
        <p:txBody>
          <a:bodyPr>
            <a:normAutofit/>
          </a:bodyPr>
          <a:lstStyle/>
          <a:p>
            <a:r>
              <a:rPr lang="is-IS" dirty="0"/>
              <a:t>Skrifstofa LSR     Engjateigi 11</a:t>
            </a:r>
          </a:p>
        </p:txBody>
      </p:sp>
      <p:sp>
        <p:nvSpPr>
          <p:cNvPr id="9" name="Footer Placeholder 8"/>
          <p:cNvSpPr>
            <a:spLocks noGrp="1"/>
          </p:cNvSpPr>
          <p:nvPr>
            <p:ph type="ftr" sz="quarter" idx="11"/>
          </p:nvPr>
        </p:nvSpPr>
        <p:spPr/>
        <p:txBody>
          <a:bodyPr/>
          <a:lstStyle/>
          <a:p>
            <a:r>
              <a:rPr lang="is-IS"/>
              <a:t>Lífeyrisréttindi í LSR</a:t>
            </a:r>
            <a:endParaRPr lang="is-IS" dirty="0"/>
          </a:p>
        </p:txBody>
      </p:sp>
      <p:sp>
        <p:nvSpPr>
          <p:cNvPr id="10" name="Slide Number Placeholder 9"/>
          <p:cNvSpPr>
            <a:spLocks noGrp="1"/>
          </p:cNvSpPr>
          <p:nvPr>
            <p:ph type="sldNum" sz="quarter" idx="12"/>
          </p:nvPr>
        </p:nvSpPr>
        <p:spPr/>
        <p:txBody>
          <a:bodyPr/>
          <a:lstStyle/>
          <a:p>
            <a:fld id="{571473E1-D152-466A-9968-0875DCC7A154}" type="slidenum">
              <a:rPr lang="is-IS" smtClean="0"/>
              <a:pPr/>
              <a:t>42</a:t>
            </a:fld>
            <a:endParaRPr lang="is-IS" dirty="0"/>
          </a:p>
        </p:txBody>
      </p:sp>
      <p:sp>
        <p:nvSpPr>
          <p:cNvPr id="11"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02362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0728"/>
            <a:ext cx="6876256" cy="1470025"/>
          </a:xfrm>
        </p:spPr>
        <p:txBody>
          <a:bodyPr>
            <a:normAutofit/>
          </a:bodyPr>
          <a:lstStyle/>
          <a:p>
            <a:pPr algn="l"/>
            <a:r>
              <a:rPr lang="is-IS" dirty="0"/>
              <a:t>Eldra kerfi: Jöfn ávinnsla réttinda</a:t>
            </a:r>
            <a:br>
              <a:rPr lang="is-IS" dirty="0"/>
            </a:br>
            <a:r>
              <a:rPr lang="is-IS" dirty="0"/>
              <a:t>Nýtt kerfi 1. júní 2017: Aldurstengd ávinnsla réttinda</a:t>
            </a:r>
          </a:p>
        </p:txBody>
      </p:sp>
      <p:pic>
        <p:nvPicPr>
          <p:cNvPr id="4" name="Picture 3">
            <a:extLst>
              <a:ext uri="{FF2B5EF4-FFF2-40B4-BE49-F238E27FC236}">
                <a16:creationId xmlns:a16="http://schemas.microsoft.com/office/drawing/2014/main" id="{5704825E-D8D6-4CEF-8F6E-5D2610634592}"/>
              </a:ext>
            </a:extLst>
          </p:cNvPr>
          <p:cNvPicPr>
            <a:picLocks noChangeAspect="1"/>
          </p:cNvPicPr>
          <p:nvPr/>
        </p:nvPicPr>
        <p:blipFill>
          <a:blip r:embed="rId2"/>
          <a:stretch>
            <a:fillRect/>
          </a:stretch>
        </p:blipFill>
        <p:spPr>
          <a:xfrm>
            <a:off x="2008323" y="2780928"/>
            <a:ext cx="4867933" cy="3641973"/>
          </a:xfrm>
          <a:prstGeom prst="rect">
            <a:avLst/>
          </a:prstGeom>
        </p:spPr>
      </p:pic>
    </p:spTree>
    <p:extLst>
      <p:ext uri="{BB962C8B-B14F-4D97-AF65-F5344CB8AC3E}">
        <p14:creationId xmlns:p14="http://schemas.microsoft.com/office/powerpoint/2010/main" val="265555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Aðild að A-deild</a:t>
            </a:r>
          </a:p>
        </p:txBody>
      </p:sp>
      <p:sp>
        <p:nvSpPr>
          <p:cNvPr id="3" name="Content Placeholder 2"/>
          <p:cNvSpPr>
            <a:spLocks noGrp="1"/>
          </p:cNvSpPr>
          <p:nvPr>
            <p:ph idx="1"/>
          </p:nvPr>
        </p:nvSpPr>
        <p:spPr/>
        <p:txBody>
          <a:bodyPr>
            <a:noAutofit/>
          </a:bodyPr>
          <a:lstStyle/>
          <a:p>
            <a:pPr marL="342900" lvl="1" indent="-342900">
              <a:lnSpc>
                <a:spcPct val="80000"/>
              </a:lnSpc>
              <a:buClr>
                <a:schemeClr val="tx1">
                  <a:lumMod val="50000"/>
                  <a:lumOff val="50000"/>
                </a:schemeClr>
              </a:buClr>
              <a:buSzPct val="130000"/>
            </a:pPr>
            <a:r>
              <a:rPr lang="is-IS" sz="2000" dirty="0"/>
              <a:t>A-deild LSR er lokaður lífeyrissjóður fyrst og fremst fyrir opinbera starfsmenn.</a:t>
            </a:r>
            <a:br>
              <a:rPr lang="is-IS" sz="2000" dirty="0"/>
            </a:br>
            <a:endParaRPr lang="is-IS" sz="2000" dirty="0"/>
          </a:p>
          <a:p>
            <a:pPr marL="285750" lvl="1">
              <a:lnSpc>
                <a:spcPct val="80000"/>
              </a:lnSpc>
              <a:buClr>
                <a:schemeClr val="tx1">
                  <a:lumMod val="50000"/>
                  <a:lumOff val="50000"/>
                </a:schemeClr>
              </a:buClr>
              <a:buSzPct val="130000"/>
            </a:pPr>
            <a:r>
              <a:rPr lang="is-IS" sz="2000" dirty="0"/>
              <a:t>Aðrir launagreiðendur geta þó sótt um að greiða í A-deild LSR.</a:t>
            </a:r>
            <a:br>
              <a:rPr lang="is-IS" sz="2000" dirty="0"/>
            </a:br>
            <a:endParaRPr lang="is-IS" sz="2000" dirty="0"/>
          </a:p>
          <a:p>
            <a:pPr marL="285750" lvl="1">
              <a:lnSpc>
                <a:spcPct val="80000"/>
              </a:lnSpc>
              <a:buClr>
                <a:schemeClr val="tx1">
                  <a:lumMod val="50000"/>
                  <a:lumOff val="50000"/>
                </a:schemeClr>
              </a:buClr>
              <a:buSzPct val="130000"/>
            </a:pPr>
            <a:r>
              <a:rPr lang="is-IS" sz="2000" dirty="0"/>
              <a:t>Stéttarfélagstengdur lífeyrissjóður.</a:t>
            </a:r>
            <a:br>
              <a:rPr lang="is-IS" sz="2000" dirty="0"/>
            </a:br>
            <a:endParaRPr lang="is-IS" sz="2000" dirty="0"/>
          </a:p>
          <a:p>
            <a:pPr marL="285750" lvl="1">
              <a:lnSpc>
                <a:spcPct val="80000"/>
              </a:lnSpc>
              <a:buClr>
                <a:schemeClr val="tx1">
                  <a:lumMod val="50000"/>
                  <a:lumOff val="50000"/>
                </a:schemeClr>
              </a:buClr>
              <a:buSzPct val="130000"/>
            </a:pPr>
            <a:r>
              <a:rPr lang="is-IS" sz="2000" dirty="0"/>
              <a:t>Aðildarskilyrði</a:t>
            </a:r>
          </a:p>
          <a:p>
            <a:pPr marL="548640" lvl="2" indent="-342900">
              <a:lnSpc>
                <a:spcPct val="80000"/>
              </a:lnSpc>
              <a:buClr>
                <a:schemeClr val="tx1">
                  <a:lumMod val="50000"/>
                  <a:lumOff val="50000"/>
                </a:schemeClr>
              </a:buClr>
              <a:buSzPct val="130000"/>
            </a:pPr>
            <a:r>
              <a:rPr lang="is-IS" dirty="0"/>
              <a:t>Greiða þarf af viðkomandi starfi í opinbert stéttarfélag innan:</a:t>
            </a:r>
          </a:p>
          <a:p>
            <a:pPr marL="822960" lvl="3" indent="-342900">
              <a:lnSpc>
                <a:spcPct val="80000"/>
              </a:lnSpc>
              <a:buClr>
                <a:schemeClr val="tx1">
                  <a:lumMod val="50000"/>
                  <a:lumOff val="50000"/>
                </a:schemeClr>
              </a:buClr>
              <a:buSzPct val="130000"/>
            </a:pPr>
            <a:r>
              <a:rPr lang="is-IS" sz="2000" dirty="0"/>
              <a:t>BSRB</a:t>
            </a:r>
          </a:p>
          <a:p>
            <a:pPr marL="822960" lvl="3" indent="-342900">
              <a:lnSpc>
                <a:spcPct val="80000"/>
              </a:lnSpc>
              <a:buClr>
                <a:schemeClr val="tx1">
                  <a:lumMod val="50000"/>
                  <a:lumOff val="50000"/>
                </a:schemeClr>
              </a:buClr>
              <a:buSzPct val="130000"/>
            </a:pPr>
            <a:r>
              <a:rPr lang="is-IS" sz="2000" dirty="0"/>
              <a:t>BHM</a:t>
            </a:r>
          </a:p>
          <a:p>
            <a:pPr marL="822960" lvl="3" indent="-342900">
              <a:lnSpc>
                <a:spcPct val="80000"/>
              </a:lnSpc>
              <a:buClr>
                <a:schemeClr val="tx1">
                  <a:lumMod val="50000"/>
                  <a:lumOff val="50000"/>
                </a:schemeClr>
              </a:buClr>
              <a:buSzPct val="130000"/>
            </a:pPr>
            <a:r>
              <a:rPr lang="is-IS" sz="2000" dirty="0"/>
              <a:t>KÍ</a:t>
            </a:r>
          </a:p>
          <a:p>
            <a:pPr marL="822960" lvl="3" indent="-342900">
              <a:lnSpc>
                <a:spcPct val="80000"/>
              </a:lnSpc>
              <a:buClr>
                <a:schemeClr val="tx1">
                  <a:lumMod val="50000"/>
                  <a:lumOff val="50000"/>
                </a:schemeClr>
              </a:buClr>
              <a:buSzPct val="130000"/>
            </a:pPr>
            <a:r>
              <a:rPr lang="is-IS" sz="2000" dirty="0"/>
              <a:t>Félag íslenskra hjúkrunarfræðinga</a:t>
            </a:r>
          </a:p>
        </p:txBody>
      </p:sp>
      <p:sp>
        <p:nvSpPr>
          <p:cNvPr id="9" name="Slide Number Placeholder 8"/>
          <p:cNvSpPr>
            <a:spLocks noGrp="1"/>
          </p:cNvSpPr>
          <p:nvPr>
            <p:ph type="sldNum" sz="quarter" idx="12"/>
          </p:nvPr>
        </p:nvSpPr>
        <p:spPr/>
        <p:txBody>
          <a:bodyPr/>
          <a:lstStyle/>
          <a:p>
            <a:fld id="{571473E1-D152-466A-9968-0875DCC7A154}" type="slidenum">
              <a:rPr lang="is-IS" smtClean="0"/>
              <a:pPr/>
              <a:t>6</a:t>
            </a:fld>
            <a:endParaRPr lang="is-IS" dirty="0"/>
          </a:p>
        </p:txBody>
      </p:sp>
      <p:sp>
        <p:nvSpPr>
          <p:cNvPr id="4" name="Footer Placeholder 3">
            <a:extLst>
              <a:ext uri="{FF2B5EF4-FFF2-40B4-BE49-F238E27FC236}">
                <a16:creationId xmlns:a16="http://schemas.microsoft.com/office/drawing/2014/main" id="{759A651A-0E01-4D97-99E0-4D1544520D0B}"/>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142100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is-IS" dirty="0"/>
              <a:t>Iðgjald í A-deild LSR</a:t>
            </a:r>
          </a:p>
        </p:txBody>
      </p:sp>
      <p:sp>
        <p:nvSpPr>
          <p:cNvPr id="8196" name="Rectangle 3"/>
          <p:cNvSpPr>
            <a:spLocks noGrp="1" noChangeArrowheads="1"/>
          </p:cNvSpPr>
          <p:nvPr>
            <p:ph idx="1"/>
          </p:nvPr>
        </p:nvSpPr>
        <p:spPr/>
        <p:txBody>
          <a:bodyPr/>
          <a:lstStyle/>
          <a:p>
            <a:pPr eaLnBrk="1" hangingPunct="1"/>
            <a:r>
              <a:rPr lang="is-IS" dirty="0">
                <a:cs typeface="Tahoma" pitchFamily="34" charset="0"/>
              </a:rPr>
              <a:t>Iðgjald sjóðfélaga - 4% </a:t>
            </a:r>
          </a:p>
          <a:p>
            <a:pPr eaLnBrk="1" hangingPunct="1"/>
            <a:r>
              <a:rPr lang="is-IS" dirty="0">
                <a:cs typeface="Tahoma" pitchFamily="34" charset="0"/>
              </a:rPr>
              <a:t>Greitt af heildarlaunum</a:t>
            </a:r>
          </a:p>
          <a:p>
            <a:pPr eaLnBrk="1" hangingPunct="1"/>
            <a:r>
              <a:rPr lang="is-IS" dirty="0">
                <a:cs typeface="Tahoma" pitchFamily="34" charset="0"/>
              </a:rPr>
              <a:t>Greitt af óskattlögðum tekjum - skattfrestun</a:t>
            </a:r>
          </a:p>
          <a:p>
            <a:pPr eaLnBrk="1" hangingPunct="1"/>
            <a:r>
              <a:rPr lang="is-IS" dirty="0">
                <a:cs typeface="Tahoma" pitchFamily="34" charset="0"/>
              </a:rPr>
              <a:t>Mótframlag launagreiðanda - 11,5%.</a:t>
            </a:r>
          </a:p>
          <a:p>
            <a:pPr eaLnBrk="1" hangingPunct="1"/>
            <a:r>
              <a:rPr lang="is-IS">
                <a:cs typeface="Tahoma" pitchFamily="34" charset="0"/>
              </a:rPr>
              <a:t>Iðgjald </a:t>
            </a:r>
            <a:r>
              <a:rPr lang="is-IS" dirty="0">
                <a:cs typeface="Tahoma" pitchFamily="34" charset="0"/>
              </a:rPr>
              <a:t>greitt frá 16 ára til 70 ára aldurs</a:t>
            </a:r>
          </a:p>
          <a:p>
            <a:pPr eaLnBrk="1" hangingPunct="1"/>
            <a:endParaRPr lang="is-IS" dirty="0">
              <a:cs typeface="Tahoma" pitchFamily="34" charset="0"/>
            </a:endParaRPr>
          </a:p>
        </p:txBody>
      </p:sp>
      <p:sp>
        <p:nvSpPr>
          <p:cNvPr id="7" name="Slide Number Placeholder 6"/>
          <p:cNvSpPr>
            <a:spLocks noGrp="1"/>
          </p:cNvSpPr>
          <p:nvPr>
            <p:ph type="sldNum" sz="quarter" idx="12"/>
          </p:nvPr>
        </p:nvSpPr>
        <p:spPr/>
        <p:txBody>
          <a:bodyPr/>
          <a:lstStyle/>
          <a:p>
            <a:fld id="{571473E1-D152-466A-9968-0875DCC7A154}" type="slidenum">
              <a:rPr lang="is-IS" smtClean="0"/>
              <a:pPr/>
              <a:t>7</a:t>
            </a:fld>
            <a:endParaRPr lang="is-IS" dirty="0"/>
          </a:p>
        </p:txBody>
      </p:sp>
      <p:sp>
        <p:nvSpPr>
          <p:cNvPr id="2" name="Footer Placeholder 1">
            <a:extLst>
              <a:ext uri="{FF2B5EF4-FFF2-40B4-BE49-F238E27FC236}">
                <a16:creationId xmlns:a16="http://schemas.microsoft.com/office/drawing/2014/main" id="{01D07A97-829B-42E1-A286-F52F0EC1F677}"/>
              </a:ext>
            </a:extLst>
          </p:cNvPr>
          <p:cNvSpPr>
            <a:spLocks noGrp="1"/>
          </p:cNvSpPr>
          <p:nvPr>
            <p:ph type="ftr" sz="quarter" idx="11"/>
          </p:nvPr>
        </p:nvSpPr>
        <p:spPr/>
        <p:txBody>
          <a:bodyPr/>
          <a:lstStyle/>
          <a:p>
            <a:r>
              <a:rPr lang="is-IS"/>
              <a:t>Lífeyrisréttindi í LSR</a:t>
            </a:r>
            <a:endParaRPr lang="is-IS" dirty="0"/>
          </a:p>
        </p:txBody>
      </p:sp>
      <p:sp>
        <p:nvSpPr>
          <p:cNvPr id="8" name="Date Placeholder 6"/>
          <p:cNvSpPr>
            <a:spLocks noGrp="1"/>
          </p:cNvSpPr>
          <p:nvPr>
            <p:ph type="dt" sz="half" idx="10"/>
          </p:nvPr>
        </p:nvSpPr>
        <p:spPr>
          <a:xfrm>
            <a:off x="107504" y="6520259"/>
            <a:ext cx="1584176" cy="293117"/>
          </a:xfrm>
        </p:spPr>
        <p:txBody>
          <a:bodyPr/>
          <a:lstStyle/>
          <a:p>
            <a:r>
              <a:rPr lang="is-IS"/>
              <a:t>28.02.2019</a:t>
            </a:r>
            <a:endParaRPr lang="is-IS" dirty="0"/>
          </a:p>
        </p:txBody>
      </p:sp>
    </p:spTree>
    <p:extLst>
      <p:ext uri="{BB962C8B-B14F-4D97-AF65-F5344CB8AC3E}">
        <p14:creationId xmlns:p14="http://schemas.microsoft.com/office/powerpoint/2010/main" val="301089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3052FBE-E2EF-49A5-87DB-13C04A579DDD}"/>
              </a:ext>
            </a:extLst>
          </p:cNvPr>
          <p:cNvSpPr>
            <a:spLocks noGrp="1"/>
          </p:cNvSpPr>
          <p:nvPr>
            <p:ph sz="half" idx="1"/>
          </p:nvPr>
        </p:nvSpPr>
        <p:spPr>
          <a:xfrm>
            <a:off x="457200" y="1412776"/>
            <a:ext cx="4191000" cy="4392489"/>
          </a:xfrm>
        </p:spPr>
        <p:txBody>
          <a:bodyPr>
            <a:normAutofit/>
          </a:bodyPr>
          <a:lstStyle/>
          <a:p>
            <a:r>
              <a:rPr lang="is-IS" sz="2600" dirty="0"/>
              <a:t>Eldra kerfi : jöfn ávinnsla</a:t>
            </a:r>
          </a:p>
          <a:p>
            <a:pPr lvl="1"/>
            <a:r>
              <a:rPr lang="is-IS" sz="2200" dirty="0"/>
              <a:t>réttindaávinnsla óháð aldri</a:t>
            </a:r>
          </a:p>
          <a:p>
            <a:pPr lvl="1"/>
            <a:r>
              <a:rPr lang="is-IS" sz="2200" dirty="0"/>
              <a:t>Sjóðfélagi ávinnur sér árlegan lífeyrisrétt sem nemur 1,9% af meðallaunum</a:t>
            </a:r>
          </a:p>
          <a:p>
            <a:pPr lvl="1"/>
            <a:r>
              <a:rPr lang="is-IS" sz="2200" dirty="0"/>
              <a:t>Verðtryggð réttindi m.v. vísitölu neysluverðs</a:t>
            </a:r>
          </a:p>
          <a:p>
            <a:pPr lvl="1"/>
            <a:r>
              <a:rPr lang="is-IS" sz="2200" dirty="0"/>
              <a:t>Viðmiðunaraldur lífeyristöku er við 65 ára aldur</a:t>
            </a:r>
          </a:p>
          <a:p>
            <a:endParaRPr lang="is-IS" dirty="0"/>
          </a:p>
        </p:txBody>
      </p:sp>
      <p:sp>
        <p:nvSpPr>
          <p:cNvPr id="10" name="Content Placeholder 9">
            <a:extLst>
              <a:ext uri="{FF2B5EF4-FFF2-40B4-BE49-F238E27FC236}">
                <a16:creationId xmlns:a16="http://schemas.microsoft.com/office/drawing/2014/main" id="{F2401650-C898-4105-87AD-31B4B0468FDF}"/>
              </a:ext>
            </a:extLst>
          </p:cNvPr>
          <p:cNvSpPr>
            <a:spLocks noGrp="1"/>
          </p:cNvSpPr>
          <p:nvPr>
            <p:ph sz="half" idx="2"/>
          </p:nvPr>
        </p:nvSpPr>
        <p:spPr>
          <a:xfrm>
            <a:off x="4648200" y="1484784"/>
            <a:ext cx="4388296" cy="4320481"/>
          </a:xfrm>
        </p:spPr>
        <p:txBody>
          <a:bodyPr>
            <a:normAutofit fontScale="85000" lnSpcReduction="20000"/>
          </a:bodyPr>
          <a:lstStyle/>
          <a:p>
            <a:r>
              <a:rPr lang="is-IS" dirty="0"/>
              <a:t>Nýtt kerfi: aldurstengd ávinnsla</a:t>
            </a:r>
          </a:p>
          <a:p>
            <a:pPr lvl="1"/>
            <a:r>
              <a:rPr lang="is-IS" sz="2600" dirty="0"/>
              <a:t>Allir nýir sjóðfélagar sem koma inn í sjóðinn 1. júní 2017 eða síðar fara í nýja kerfið</a:t>
            </a:r>
          </a:p>
          <a:p>
            <a:pPr lvl="1"/>
            <a:r>
              <a:rPr lang="is-IS" sz="2600" dirty="0"/>
              <a:t>Því yngra sem fólk er, því verðmætari réttindi</a:t>
            </a:r>
          </a:p>
          <a:p>
            <a:pPr lvl="1"/>
            <a:r>
              <a:rPr lang="is-IS" sz="2600" dirty="0"/>
              <a:t>Ávinnsla réttinda lækkar með aldrinum</a:t>
            </a:r>
          </a:p>
          <a:p>
            <a:pPr lvl="1"/>
            <a:r>
              <a:rPr lang="is-IS" sz="2600" dirty="0"/>
              <a:t>Lífeyrisloforð á hverjum tíma til samræmis við verðmæti iðgjalds</a:t>
            </a:r>
          </a:p>
          <a:p>
            <a:pPr lvl="1"/>
            <a:r>
              <a:rPr lang="is-IS" sz="2600" dirty="0"/>
              <a:t>Viðmiðunaraldur lífeyristöku er við 67 ára aldur</a:t>
            </a:r>
          </a:p>
          <a:p>
            <a:endParaRPr lang="is-IS" dirty="0"/>
          </a:p>
        </p:txBody>
      </p:sp>
      <p:sp>
        <p:nvSpPr>
          <p:cNvPr id="4" name="Date Placeholder 3">
            <a:extLst>
              <a:ext uri="{FF2B5EF4-FFF2-40B4-BE49-F238E27FC236}">
                <a16:creationId xmlns:a16="http://schemas.microsoft.com/office/drawing/2014/main" id="{328E9E76-6711-4E3A-A0DE-12BACE872929}"/>
              </a:ext>
            </a:extLst>
          </p:cNvPr>
          <p:cNvSpPr>
            <a:spLocks noGrp="1"/>
          </p:cNvSpPr>
          <p:nvPr>
            <p:ph type="dt" sz="half" idx="10"/>
          </p:nvPr>
        </p:nvSpPr>
        <p:spPr/>
        <p:txBody>
          <a:bodyPr/>
          <a:lstStyle/>
          <a:p>
            <a:r>
              <a:rPr lang="is-IS"/>
              <a:t>28.02.2019</a:t>
            </a:r>
            <a:endParaRPr lang="is-IS" dirty="0"/>
          </a:p>
        </p:txBody>
      </p:sp>
      <p:sp>
        <p:nvSpPr>
          <p:cNvPr id="5" name="Footer Placeholder 4">
            <a:extLst>
              <a:ext uri="{FF2B5EF4-FFF2-40B4-BE49-F238E27FC236}">
                <a16:creationId xmlns:a16="http://schemas.microsoft.com/office/drawing/2014/main" id="{552A7FAF-219B-428E-8C00-F66EF9C05029}"/>
              </a:ext>
            </a:extLst>
          </p:cNvPr>
          <p:cNvSpPr>
            <a:spLocks noGrp="1"/>
          </p:cNvSpPr>
          <p:nvPr>
            <p:ph type="ftr" sz="quarter" idx="11"/>
          </p:nvPr>
        </p:nvSpPr>
        <p:spPr/>
        <p:txBody>
          <a:bodyPr/>
          <a:lstStyle/>
          <a:p>
            <a:r>
              <a:rPr lang="is-IS"/>
              <a:t>Lífeyrisréttindi í LSR</a:t>
            </a:r>
            <a:endParaRPr lang="is-IS" dirty="0"/>
          </a:p>
        </p:txBody>
      </p:sp>
      <p:sp>
        <p:nvSpPr>
          <p:cNvPr id="6" name="Slide Number Placeholder 5">
            <a:extLst>
              <a:ext uri="{FF2B5EF4-FFF2-40B4-BE49-F238E27FC236}">
                <a16:creationId xmlns:a16="http://schemas.microsoft.com/office/drawing/2014/main" id="{DC76C28F-3DF0-40EE-8CE0-A61F760214AE}"/>
              </a:ext>
            </a:extLst>
          </p:cNvPr>
          <p:cNvSpPr>
            <a:spLocks noGrp="1"/>
          </p:cNvSpPr>
          <p:nvPr>
            <p:ph type="sldNum" sz="quarter" idx="12"/>
          </p:nvPr>
        </p:nvSpPr>
        <p:spPr/>
        <p:txBody>
          <a:bodyPr/>
          <a:lstStyle/>
          <a:p>
            <a:fld id="{571473E1-D152-466A-9968-0875DCC7A154}" type="slidenum">
              <a:rPr lang="is-IS" smtClean="0"/>
              <a:pPr/>
              <a:t>8</a:t>
            </a:fld>
            <a:endParaRPr lang="is-IS" dirty="0"/>
          </a:p>
        </p:txBody>
      </p:sp>
      <p:sp>
        <p:nvSpPr>
          <p:cNvPr id="8" name="Title 7">
            <a:extLst>
              <a:ext uri="{FF2B5EF4-FFF2-40B4-BE49-F238E27FC236}">
                <a16:creationId xmlns:a16="http://schemas.microsoft.com/office/drawing/2014/main" id="{FD9AAF00-D201-47B0-A399-78B33D4CA159}"/>
              </a:ext>
            </a:extLst>
          </p:cNvPr>
          <p:cNvSpPr>
            <a:spLocks noGrp="1"/>
          </p:cNvSpPr>
          <p:nvPr>
            <p:ph type="title"/>
          </p:nvPr>
        </p:nvSpPr>
        <p:spPr/>
        <p:txBody>
          <a:bodyPr>
            <a:normAutofit fontScale="90000"/>
          </a:bodyPr>
          <a:lstStyle/>
          <a:p>
            <a:r>
              <a:rPr lang="is-IS" dirty="0"/>
              <a:t>A-deild LSR réttindaávinnsla frá 01.06.2017</a:t>
            </a:r>
          </a:p>
        </p:txBody>
      </p:sp>
    </p:spTree>
    <p:extLst>
      <p:ext uri="{BB962C8B-B14F-4D97-AF65-F5344CB8AC3E}">
        <p14:creationId xmlns:p14="http://schemas.microsoft.com/office/powerpoint/2010/main" val="429063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is-IS" dirty="0"/>
          </a:p>
          <a:p>
            <a:endParaRPr lang="is-IS" dirty="0"/>
          </a:p>
        </p:txBody>
      </p:sp>
      <p:sp>
        <p:nvSpPr>
          <p:cNvPr id="2" name="Date Placeholder 1"/>
          <p:cNvSpPr>
            <a:spLocks noGrp="1"/>
          </p:cNvSpPr>
          <p:nvPr>
            <p:ph type="dt" sz="half" idx="10"/>
          </p:nvPr>
        </p:nvSpPr>
        <p:spPr/>
        <p:txBody>
          <a:bodyPr/>
          <a:lstStyle/>
          <a:p>
            <a:r>
              <a:rPr lang="is-IS"/>
              <a:t>28.02.2019</a:t>
            </a:r>
            <a:endParaRPr lang="is-IS" dirty="0"/>
          </a:p>
        </p:txBody>
      </p:sp>
      <p:sp>
        <p:nvSpPr>
          <p:cNvPr id="4" name="Slide Number Placeholder 3"/>
          <p:cNvSpPr>
            <a:spLocks noGrp="1"/>
          </p:cNvSpPr>
          <p:nvPr>
            <p:ph type="sldNum" sz="quarter" idx="12"/>
          </p:nvPr>
        </p:nvSpPr>
        <p:spPr/>
        <p:txBody>
          <a:bodyPr/>
          <a:lstStyle/>
          <a:p>
            <a:fld id="{571473E1-D152-466A-9968-0875DCC7A154}" type="slidenum">
              <a:rPr lang="is-IS" smtClean="0"/>
              <a:pPr/>
              <a:t>9</a:t>
            </a:fld>
            <a:endParaRPr lang="is-IS" dirty="0"/>
          </a:p>
        </p:txBody>
      </p:sp>
      <p:sp>
        <p:nvSpPr>
          <p:cNvPr id="3" name="Footer Placeholder 2">
            <a:extLst>
              <a:ext uri="{FF2B5EF4-FFF2-40B4-BE49-F238E27FC236}">
                <a16:creationId xmlns:a16="http://schemas.microsoft.com/office/drawing/2014/main" id="{2BC324AF-FC0F-4052-83B0-F179460B1462}"/>
              </a:ext>
            </a:extLst>
          </p:cNvPr>
          <p:cNvSpPr>
            <a:spLocks noGrp="1"/>
          </p:cNvSpPr>
          <p:nvPr>
            <p:ph type="ftr" sz="quarter" idx="11"/>
          </p:nvPr>
        </p:nvSpPr>
        <p:spPr/>
        <p:txBody>
          <a:bodyPr/>
          <a:lstStyle/>
          <a:p>
            <a:r>
              <a:rPr lang="is-IS"/>
              <a:t>Lífeyrisréttindi í LSR</a:t>
            </a:r>
            <a:endParaRPr lang="is-IS" dirty="0"/>
          </a:p>
        </p:txBody>
      </p:sp>
      <p:pic>
        <p:nvPicPr>
          <p:cNvPr id="7" name="Picture 6">
            <a:extLst>
              <a:ext uri="{FF2B5EF4-FFF2-40B4-BE49-F238E27FC236}">
                <a16:creationId xmlns:a16="http://schemas.microsoft.com/office/drawing/2014/main" id="{FCA58E91-57A7-4155-8B64-7DC65DC9C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92696"/>
            <a:ext cx="7368250" cy="4932284"/>
          </a:xfrm>
          <a:prstGeom prst="rect">
            <a:avLst/>
          </a:prstGeom>
        </p:spPr>
      </p:pic>
    </p:spTree>
    <p:extLst>
      <p:ext uri="{BB962C8B-B14F-4D97-AF65-F5344CB8AC3E}">
        <p14:creationId xmlns:p14="http://schemas.microsoft.com/office/powerpoint/2010/main" val="1771223435"/>
      </p:ext>
    </p:extLst>
  </p:cSld>
  <p:clrMapOvr>
    <a:masterClrMapping/>
  </p:clrMapOvr>
</p:sld>
</file>

<file path=ppt/theme/theme1.xml><?xml version="1.0" encoding="utf-8"?>
<a:theme xmlns:a="http://schemas.openxmlformats.org/drawingml/2006/main" name="Office Theme">
  <a:themeElements>
    <a:clrScheme name="LSR lagfært">
      <a:dk1>
        <a:sysClr val="windowText" lastClr="000000"/>
      </a:dk1>
      <a:lt1>
        <a:sysClr val="window" lastClr="FFFFFF"/>
      </a:lt1>
      <a:dk2>
        <a:srgbClr val="000000"/>
      </a:dk2>
      <a:lt2>
        <a:srgbClr val="EEECE1"/>
      </a:lt2>
      <a:accent1>
        <a:srgbClr val="8C282E"/>
      </a:accent1>
      <a:accent2>
        <a:srgbClr val="3F3F3F"/>
      </a:accent2>
      <a:accent3>
        <a:srgbClr val="767676"/>
      </a:accent3>
      <a:accent4>
        <a:srgbClr val="919191"/>
      </a:accent4>
      <a:accent5>
        <a:srgbClr val="AFAFAF"/>
      </a:accent5>
      <a:accent6>
        <a:srgbClr val="D6D4CA"/>
      </a:accent6>
      <a:hlink>
        <a:srgbClr val="0000FF"/>
      </a:hlink>
      <a:folHlink>
        <a:srgbClr val="800080"/>
      </a:folHlink>
    </a:clrScheme>
    <a:fontScheme name="Framtakssjodur">
      <a:majorFont>
        <a:latin typeface="Avenir LT Std 65 Medium"/>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3057</TotalTime>
  <Words>2125</Words>
  <Application>Microsoft Office PowerPoint</Application>
  <PresentationFormat>On-screen Show (4:3)</PresentationFormat>
  <Paragraphs>438</Paragraphs>
  <Slides>42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Avenir LT Std 65 Medium</vt:lpstr>
      <vt:lpstr>Calibri</vt:lpstr>
      <vt:lpstr>Frutiger LT Std 45 Light</vt:lpstr>
      <vt:lpstr>Tahoma</vt:lpstr>
      <vt:lpstr>Wingdings</vt:lpstr>
      <vt:lpstr>Office Theme</vt:lpstr>
      <vt:lpstr> Lífeyrisréttindi LSR   A-deild LSR B-deild LSR Séreign LSR </vt:lpstr>
      <vt:lpstr>Víðtæk réttindi</vt:lpstr>
      <vt:lpstr>Uppbygging lífeyriskerfisins</vt:lpstr>
      <vt:lpstr>Breytingar á lögum LSR</vt:lpstr>
      <vt:lpstr>Eldra kerfi: Jöfn ávinnsla réttinda Nýtt kerfi 1. júní 2017: Aldurstengd ávinnsla réttinda</vt:lpstr>
      <vt:lpstr>Aðild að A-deild</vt:lpstr>
      <vt:lpstr>Iðgjald í A-deild LSR</vt:lpstr>
      <vt:lpstr>A-deild LSR réttindaávinnsla frá 01.06.2017</vt:lpstr>
      <vt:lpstr>PowerPoint Presentation</vt:lpstr>
      <vt:lpstr>Lífeyrir úr A-deild LSR – jöfn ávinnsla</vt:lpstr>
      <vt:lpstr>Lífeyrir úr A-deild LSR – aldurstengd ávinnsla</vt:lpstr>
      <vt:lpstr>Lífeyrir úr A-deild LSR – hálfur lífeyrir</vt:lpstr>
      <vt:lpstr>Tryggingastofnun og hálfur lífeyrir</vt:lpstr>
      <vt:lpstr>Starf samhliða lífeyristöku í A-deild LSR</vt:lpstr>
      <vt:lpstr> Örorkulífeyrir úr A-deild LSR </vt:lpstr>
      <vt:lpstr>Maka- og barnalífeyrir úr A-deild LSR </vt:lpstr>
      <vt:lpstr> Sjóðfélagar sem eiga rétt á  jafnri réttindaávinnslu Lífeyrisauki  </vt:lpstr>
      <vt:lpstr>Sjóðfélagar sem eiga rétt á lífeyrisauka</vt:lpstr>
      <vt:lpstr>Sjóðfélagar sem eiga rétt á jafnri ávinnslu réttinda</vt:lpstr>
      <vt:lpstr>Sjóðfélagar sem eiga rétt á jafnri ávinnslu réttinda frh.</vt:lpstr>
      <vt:lpstr>PowerPoint Presentation</vt:lpstr>
      <vt:lpstr>Umbreytanleg réttindi</vt:lpstr>
      <vt:lpstr>B-deild LSR  </vt:lpstr>
      <vt:lpstr>LSR  - breytingar 1997</vt:lpstr>
      <vt:lpstr>Aðild</vt:lpstr>
      <vt:lpstr>Iðgjald og réttindaávinnsla</vt:lpstr>
      <vt:lpstr>Lífeyristökualdur</vt:lpstr>
      <vt:lpstr>Ellilífeyrir – í beinu framhaldi af starfi: Viðmiðunarlaun</vt:lpstr>
      <vt:lpstr>Ellilífeyrir – í beinu framhaldi af starfi: Verðtrygging á lífeyrisgreiðslum</vt:lpstr>
      <vt:lpstr>B-deild LSR – geymdur réttur - ellilífeyrir</vt:lpstr>
      <vt:lpstr>Örorkulífeyrir</vt:lpstr>
      <vt:lpstr>Maka- og barnalífeyrir</vt:lpstr>
      <vt:lpstr>Vefsíða LSR www.lsr.is</vt:lpstr>
      <vt:lpstr>Réttindi í öðrum sjóðum</vt:lpstr>
      <vt:lpstr>Skipting ellilífeyrisréttinda</vt:lpstr>
      <vt:lpstr>Lífeyrismál.is - upplýsingavefur</vt:lpstr>
      <vt:lpstr>Viðbótarlífeyrissparnaður  Séreign LSR </vt:lpstr>
      <vt:lpstr>Hvað er viðbótarlífeyrissparnaður?</vt:lpstr>
      <vt:lpstr>Séreign - tryggingar </vt:lpstr>
      <vt:lpstr>Reglur um útborgun séreignarlífeyris</vt:lpstr>
      <vt:lpstr>Séreign inn á lán</vt:lpstr>
      <vt:lpstr>Skrifstofa LSR     Engjateigi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Torfi</dc:creator>
  <cp:lastModifiedBy>Ágústa Gísladóttir</cp:lastModifiedBy>
  <cp:revision>150</cp:revision>
  <cp:lastPrinted>2015-11-05T12:11:00Z</cp:lastPrinted>
  <dcterms:created xsi:type="dcterms:W3CDTF">2012-09-29T12:28:09Z</dcterms:created>
  <dcterms:modified xsi:type="dcterms:W3CDTF">2019-02-27T14:15:59Z</dcterms:modified>
</cp:coreProperties>
</file>