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9" r:id="rId2"/>
    <p:sldId id="307" r:id="rId3"/>
    <p:sldId id="315" r:id="rId4"/>
    <p:sldId id="316" r:id="rId5"/>
    <p:sldId id="317" r:id="rId6"/>
    <p:sldId id="314" r:id="rId7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736" autoAdjust="0"/>
  </p:normalViewPr>
  <p:slideViewPr>
    <p:cSldViewPr snapToGrid="0">
      <p:cViewPr varScale="1">
        <p:scale>
          <a:sx n="81" d="100"/>
          <a:sy n="81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6FEA0-BC6D-4C7E-94E2-A2F80B312AEA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EF099-F08D-4EF3-83B5-36DC07FFA94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4730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9F196-DC6E-9141-808F-6B40ACF39C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0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F099-F08D-4EF3-83B5-36DC07FFA940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6581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10CA42DB-6E2F-4974-BE2A-BDF2DF658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B34F76B5-F1FD-47DD-BB57-BB1263B3F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/>
              <a:t>Smelltu til að breyta stíl aðalundirtitla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0711F81F-26BA-4D2B-B6AC-5E772F27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B44C95EB-4BA4-4E2F-8EA8-119E9975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B0BF282F-59AC-4C51-8AB7-4AE6ED7D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5883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ADE36FDF-8DC7-4A0B-9705-E18CD743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lóðrétts texta 2">
            <a:extLst>
              <a:ext uri="{FF2B5EF4-FFF2-40B4-BE49-F238E27FC236}">
                <a16:creationId xmlns:a16="http://schemas.microsoft.com/office/drawing/2014/main" id="{B1EC0D0C-B0FA-49A0-8930-F4647EDEB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67F5E823-A5C9-4D85-B15A-F25DC8C0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1D1BD218-CBEA-4932-A6A0-A633654F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392F41A7-F73C-4F8A-A9A8-2E1C9192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1911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>
            <a:extLst>
              <a:ext uri="{FF2B5EF4-FFF2-40B4-BE49-F238E27FC236}">
                <a16:creationId xmlns:a16="http://schemas.microsoft.com/office/drawing/2014/main" id="{DDF36AEE-2DFE-4A8E-ACB8-54399B678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lóðrétts texta 2">
            <a:extLst>
              <a:ext uri="{FF2B5EF4-FFF2-40B4-BE49-F238E27FC236}">
                <a16:creationId xmlns:a16="http://schemas.microsoft.com/office/drawing/2014/main" id="{0EC5A963-2286-4C77-9013-912A91694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0529943F-FCCC-4E92-A104-FCF988BE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5CBFC089-1E25-497A-88AE-622AE1A89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03FA3DBA-4F36-4460-B183-478FEF34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5611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bg>
      <p:bgPr>
        <a:solidFill>
          <a:srgbClr val="EA2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462963" y="0"/>
            <a:ext cx="3729037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81956" y="1606460"/>
            <a:ext cx="6983782" cy="44483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8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1" y="374276"/>
            <a:ext cx="1754450" cy="513228"/>
          </a:xfrm>
          <a:prstGeom prst="rect">
            <a:avLst/>
          </a:prstGeom>
        </p:spPr>
      </p:pic>
      <p:sp>
        <p:nvSpPr>
          <p:cNvPr id="40" name="Text Placeholder 38"/>
          <p:cNvSpPr>
            <a:spLocks noGrp="1"/>
          </p:cNvSpPr>
          <p:nvPr>
            <p:ph type="body" sz="quarter" idx="12"/>
          </p:nvPr>
        </p:nvSpPr>
        <p:spPr>
          <a:xfrm>
            <a:off x="5808850" y="6288796"/>
            <a:ext cx="2967037" cy="44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002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2" name="Text Placeholder 38"/>
          <p:cNvSpPr>
            <a:spLocks noGrp="1"/>
          </p:cNvSpPr>
          <p:nvPr>
            <p:ph type="body" sz="quarter" idx="13"/>
          </p:nvPr>
        </p:nvSpPr>
        <p:spPr>
          <a:xfrm>
            <a:off x="1281488" y="6288796"/>
            <a:ext cx="2967037" cy="44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002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4" name="Text Placeholder 38"/>
          <p:cNvSpPr>
            <a:spLocks noGrp="1"/>
          </p:cNvSpPr>
          <p:nvPr>
            <p:ph type="body" sz="quarter" idx="14"/>
          </p:nvPr>
        </p:nvSpPr>
        <p:spPr>
          <a:xfrm>
            <a:off x="9601202" y="6288796"/>
            <a:ext cx="2967037" cy="44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>
                <a:solidFill>
                  <a:srgbClr val="002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05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1399013"/>
            <a:ext cx="9144000" cy="1693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6000"/>
              </a:lnSpc>
              <a:defRPr sz="5000" b="1" baseline="0">
                <a:solidFill>
                  <a:srgbClr val="002853"/>
                </a:solidFill>
              </a:defRPr>
            </a:lvl1pPr>
          </a:lstStyle>
          <a:p>
            <a:r>
              <a:rPr lang="en-US" dirty="0" err="1"/>
              <a:t>Fyrirsögn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tveim</a:t>
            </a:r>
            <a:br>
              <a:rPr lang="en-US" dirty="0"/>
            </a:br>
            <a:r>
              <a:rPr lang="en-US" dirty="0" err="1"/>
              <a:t>línum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meira</a:t>
            </a:r>
            <a:r>
              <a:rPr lang="en-US" dirty="0"/>
              <a:t> </a:t>
            </a:r>
            <a:r>
              <a:rPr lang="en-US" dirty="0" err="1"/>
              <a:t>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3319649"/>
            <a:ext cx="9144000" cy="28122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mtClean="0"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Olore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comnistio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maion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rempel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ipicid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eatecto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mosa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cullaut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inulpa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dolupit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ipsumque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lab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ipiciliqui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nonsero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torios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etum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faccatio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molorru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ptaquaturit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ad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mollaudit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.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Amet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ipsum. In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estiaes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cidicii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stiatem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nit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laut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maxim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fugita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quo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iumquiat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pellacilitas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debisti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uritas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conserum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harum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que mi,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odiSaeptatent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atatur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?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Ecepedi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psapel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imusa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secae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lam, qui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apitam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as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millupti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diciis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asped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quist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sequaer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ehendendios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inimint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ulpa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ex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essentem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imagnimus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doluptaturio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lit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hilUr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?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Acil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aspitatem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odisto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exeribustem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quodigentis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eosam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officto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to et,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omnim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acilibusam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quia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voloritio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omnim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essimus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repe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quam,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nobisqui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deniminvenis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berspid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endignatem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exeruptae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illest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asimet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ex et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molupta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turiti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iunt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enes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vendign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atquat.Untia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voluption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porum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fuga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.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Iciis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exerferae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perehent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deressed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vollata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tiatquam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consecatium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ersperatis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a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velecuptam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sundipiendi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qui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nonsequ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asinto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to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ditTe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quam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facientiasi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latisquist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quos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iminciu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ntintem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venis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liae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dolorrumet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omnisciis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dusam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adiori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doles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untiis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repel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escia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nimusam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lam que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ma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vollupt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ionsentotate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nonet, qui deles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audanih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illesequam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utatur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modi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venimolorpor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aliquas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eFerumquia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voloraecerem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recati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ipsunt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repta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quam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exceat</a:t>
            </a:r>
            <a:endParaRPr lang="en-US" dirty="0">
              <a:solidFill>
                <a:srgbClr val="003766"/>
              </a:solidFill>
              <a:effectLst/>
              <a:latin typeface="Helvetica Neue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64" y="457200"/>
            <a:ext cx="1212161" cy="352265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454955" y="492720"/>
            <a:ext cx="1774825" cy="2508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0" i="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b="0" i="0" dirty="0" err="1">
                <a:solidFill>
                  <a:srgbClr val="EA2C4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Titill</a:t>
            </a:r>
            <a:r>
              <a:rPr lang="en-US" sz="1400" b="0" i="0" baseline="0" dirty="0">
                <a:solidFill>
                  <a:srgbClr val="EA2C4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b="0" i="0" baseline="0" dirty="0" err="1">
                <a:solidFill>
                  <a:srgbClr val="EA2C4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kynningar</a:t>
            </a:r>
            <a:endParaRPr lang="en-US" sz="1400" dirty="0">
              <a:solidFill>
                <a:srgbClr val="EA2C4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4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79DBF394-0AAC-453B-A2CF-C0EE90CDB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544C8A24-E4A8-441C-8339-60C6E6848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41F878BF-4206-4FD3-B92A-C2F000AA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63615A45-CE15-4407-8485-F0D5F16A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E6BFC019-7DDD-4A89-A210-5B345A08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0289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DF6DCDBB-F74F-4C8D-9BCC-7135E2F4E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D113CC5E-17A0-4C02-B8A8-6DDC6DC19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A014E6B6-5C55-408E-BC33-6BDDDB12B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13F8213C-0542-4D9F-ABDC-C93ECA300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8ACE9F28-F6DB-4C3A-854E-DA0C81D6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384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AAD7443A-B45D-41BB-84A6-FAA92F5E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A472D218-8BF0-4EBB-BFC5-58F42E1B9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46F92FA8-C90D-45DC-BEDE-C4BBD6E03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65852B43-C994-494E-AB34-CE8D37A9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AD2EFD81-1CC5-47C7-B6EB-586D9846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269587F1-7C5B-41A3-8430-8CA14E3A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5342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42D8D04D-03A5-4EF4-BC03-DEEE0AEF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8809A545-0952-414B-8EAE-C447C734F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2A6C8CF3-13EA-43E7-B3A6-271A38432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F75FC64E-CF8C-4C1C-9A05-EDC1C60CD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996CC1D4-0F9C-4166-B456-A61FE94A4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7" name="Dagsetningarstaðgengill 6">
            <a:extLst>
              <a:ext uri="{FF2B5EF4-FFF2-40B4-BE49-F238E27FC236}">
                <a16:creationId xmlns:a16="http://schemas.microsoft.com/office/drawing/2014/main" id="{D2ED0F6C-5B90-4FF0-8DEA-62C37FFD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8" name="Síðufótarstaðgengill 7">
            <a:extLst>
              <a:ext uri="{FF2B5EF4-FFF2-40B4-BE49-F238E27FC236}">
                <a16:creationId xmlns:a16="http://schemas.microsoft.com/office/drawing/2014/main" id="{7150C7BE-6CB0-46B4-81F1-08E5EAEC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kyggnunúmersstaðgengill 8">
            <a:extLst>
              <a:ext uri="{FF2B5EF4-FFF2-40B4-BE49-F238E27FC236}">
                <a16:creationId xmlns:a16="http://schemas.microsoft.com/office/drawing/2014/main" id="{FB679781-BBB8-408C-BF32-A213C47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35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90BDABFC-A5BB-4C09-A480-209AC8A9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213D2025-A0EA-49AC-BD7F-DCBFB71E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4" name="Síðufótarstaðgengill 3">
            <a:extLst>
              <a:ext uri="{FF2B5EF4-FFF2-40B4-BE49-F238E27FC236}">
                <a16:creationId xmlns:a16="http://schemas.microsoft.com/office/drawing/2014/main" id="{90E792D2-436A-44F4-B4DB-4EB8A3BCA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kyggnunúmersstaðgengill 4">
            <a:extLst>
              <a:ext uri="{FF2B5EF4-FFF2-40B4-BE49-F238E27FC236}">
                <a16:creationId xmlns:a16="http://schemas.microsoft.com/office/drawing/2014/main" id="{139FB1C1-7698-4A42-BDF0-3C9A13BA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9678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F998DF44-B057-4DC3-8439-C6C685EA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4B5BDE93-2DA0-469A-844E-25A36686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6D6765D0-10ED-446F-97BB-DF6DD697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0192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53F8CE3C-97B6-45E7-89C9-CAC1B91D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E5BAB518-BA2E-4AEF-B5E9-B39AA1E66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01774831-2D76-422A-A396-A3C45D7C7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0E3A4007-DF51-421D-897B-1F28882C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7E6A6DB9-11B0-4EEA-85E7-18D27B90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BEA958B7-902C-445B-BC4C-78042E64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3924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22AE65F4-B8DE-4F16-8539-EEEC14CF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myndar 2">
            <a:extLst>
              <a:ext uri="{FF2B5EF4-FFF2-40B4-BE49-F238E27FC236}">
                <a16:creationId xmlns:a16="http://schemas.microsoft.com/office/drawing/2014/main" id="{A3160838-2217-4D0E-838E-02B479040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B29C6E24-A6F9-411E-834B-7AAC8336A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FB7005AD-A164-47BC-8D88-67B3F397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200FCDE1-FB5D-46AA-87FB-0CC0791FE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87F25D09-FB26-4589-9D32-75089B7F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3589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>
            <a:extLst>
              <a:ext uri="{FF2B5EF4-FFF2-40B4-BE49-F238E27FC236}">
                <a16:creationId xmlns:a16="http://schemas.microsoft.com/office/drawing/2014/main" id="{3E2E4A92-4525-4985-ABA9-63D012CD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4EE5B6C5-27BA-4BE4-A26B-EDDA82CD7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2668E3A1-50B6-4735-B3D7-F48D3EB97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55E70B8B-C746-49F0-9B68-0820AE8B6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170BBEFB-FF8F-4937-9D42-2F7FEE4D6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5428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8462963" y="0"/>
            <a:ext cx="3729037" cy="6857999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9210" y="1308683"/>
            <a:ext cx="7903029" cy="57645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/>
              <a:t>Árgjald</a:t>
            </a:r>
            <a:r>
              <a:rPr lang="en-US" sz="6000" dirty="0"/>
              <a:t> og </a:t>
            </a:r>
            <a:r>
              <a:rPr lang="en-US" sz="6000" dirty="0" err="1"/>
              <a:t>styrking</a:t>
            </a:r>
            <a:br>
              <a:rPr lang="en-US" sz="6000" dirty="0"/>
            </a:br>
            <a:r>
              <a:rPr lang="en-US" sz="6000" dirty="0" err="1"/>
              <a:t>Vinnudeilusjóðs</a:t>
            </a:r>
            <a:br>
              <a:rPr lang="en-US" sz="6600" dirty="0"/>
            </a:br>
            <a:r>
              <a:rPr lang="en-US" sz="66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63048" y="6288796"/>
            <a:ext cx="2967037" cy="446088"/>
          </a:xfrm>
        </p:spPr>
        <p:txBody>
          <a:bodyPr/>
          <a:lstStyle/>
          <a:p>
            <a:r>
              <a:rPr lang="en-US" dirty="0" err="1"/>
              <a:t>Grettisgötu</a:t>
            </a:r>
            <a:r>
              <a:rPr lang="en-US" dirty="0"/>
              <a:t> 89, 105 Reykjavík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81488" y="6288796"/>
            <a:ext cx="3900112" cy="446088"/>
          </a:xfrm>
        </p:spPr>
        <p:txBody>
          <a:bodyPr>
            <a:normAutofit/>
          </a:bodyPr>
          <a:lstStyle/>
          <a:p>
            <a:r>
              <a:rPr lang="en-US" dirty="0" err="1"/>
              <a:t>Sameyki</a:t>
            </a:r>
            <a:r>
              <a:rPr lang="en-US" dirty="0"/>
              <a:t> </a:t>
            </a:r>
            <a:r>
              <a:rPr lang="en-US" dirty="0" err="1"/>
              <a:t>stéttarfélag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almannaþjónustu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www.sameyki.is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1FD3A6-6EC8-49DD-A12E-169240F40338}"/>
              </a:ext>
            </a:extLst>
          </p:cNvPr>
          <p:cNvSpPr txBox="1">
            <a:spLocks/>
          </p:cNvSpPr>
          <p:nvPr/>
        </p:nvSpPr>
        <p:spPr>
          <a:xfrm>
            <a:off x="636493" y="1308683"/>
            <a:ext cx="7450231" cy="4410981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ts val="8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7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BBB0F-5E21-4700-B3F8-D3DCF3886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99213"/>
            <a:ext cx="9144000" cy="1324247"/>
          </a:xfrm>
        </p:spPr>
        <p:txBody>
          <a:bodyPr/>
          <a:lstStyle/>
          <a:p>
            <a:r>
              <a:rPr lang="en-GB" dirty="0" err="1"/>
              <a:t>Árgjald</a:t>
            </a:r>
            <a:r>
              <a:rPr lang="en-GB" dirty="0"/>
              <a:t> (</a:t>
            </a:r>
            <a:r>
              <a:rPr lang="en-GB" dirty="0" err="1"/>
              <a:t>félagsgjald</a:t>
            </a:r>
            <a:r>
              <a:rPr lang="en-GB" dirty="0"/>
              <a:t>) </a:t>
            </a:r>
            <a:r>
              <a:rPr lang="en-GB" dirty="0" err="1"/>
              <a:t>félagsmanna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0D8C0-1B80-4234-BDA9-67E4CDEEB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492" y="2362200"/>
            <a:ext cx="9810307" cy="38100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Árgjaldið</a:t>
            </a:r>
            <a:r>
              <a:rPr lang="en-GB" sz="3200" dirty="0"/>
              <a:t> er </a:t>
            </a:r>
            <a:r>
              <a:rPr lang="en-GB" sz="3200" dirty="0" err="1"/>
              <a:t>ákveðið</a:t>
            </a:r>
            <a:r>
              <a:rPr lang="en-GB" sz="3200" dirty="0"/>
              <a:t> á </a:t>
            </a:r>
            <a:r>
              <a:rPr lang="en-GB" sz="3200" dirty="0" err="1"/>
              <a:t>aðalfundi</a:t>
            </a: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Er </a:t>
            </a:r>
            <a:r>
              <a:rPr lang="en-GB" sz="3200" dirty="0" err="1"/>
              <a:t>núna</a:t>
            </a:r>
            <a:r>
              <a:rPr lang="en-GB" sz="3200" dirty="0"/>
              <a:t> 1% </a:t>
            </a:r>
            <a:r>
              <a:rPr lang="en-GB" sz="3200" dirty="0" err="1"/>
              <a:t>af</a:t>
            </a:r>
            <a:r>
              <a:rPr lang="en-GB" sz="3200" dirty="0"/>
              <a:t> </a:t>
            </a:r>
            <a:r>
              <a:rPr lang="en-GB" sz="3200" dirty="0" err="1"/>
              <a:t>heildarlaunum</a:t>
            </a:r>
            <a:r>
              <a:rPr lang="en-GB" sz="3200" dirty="0"/>
              <a:t> </a:t>
            </a:r>
            <a:r>
              <a:rPr lang="en-GB" sz="3200" dirty="0" err="1"/>
              <a:t>félagsfólks</a:t>
            </a: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Var 1,1% hjá SFR og 1% hjá </a:t>
            </a:r>
            <a:r>
              <a:rPr lang="en-GB" sz="3200" dirty="0" err="1"/>
              <a:t>StRv</a:t>
            </a: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Ekki </a:t>
            </a:r>
            <a:r>
              <a:rPr lang="en-GB" sz="3200" dirty="0" err="1"/>
              <a:t>hægt</a:t>
            </a:r>
            <a:r>
              <a:rPr lang="en-GB" sz="3200" dirty="0"/>
              <a:t> </a:t>
            </a:r>
            <a:r>
              <a:rPr lang="en-GB" sz="3200" dirty="0" err="1"/>
              <a:t>að</a:t>
            </a:r>
            <a:r>
              <a:rPr lang="en-GB" sz="3200" dirty="0"/>
              <a:t> </a:t>
            </a:r>
            <a:r>
              <a:rPr lang="en-GB" sz="3200" dirty="0" err="1"/>
              <a:t>breyta</a:t>
            </a:r>
            <a:r>
              <a:rPr lang="en-GB" sz="3200" dirty="0"/>
              <a:t> </a:t>
            </a:r>
            <a:r>
              <a:rPr lang="en-GB" sz="3200" dirty="0" err="1"/>
              <a:t>nema</a:t>
            </a:r>
            <a:r>
              <a:rPr lang="en-GB" sz="3200" dirty="0"/>
              <a:t> </a:t>
            </a:r>
            <a:r>
              <a:rPr lang="en-GB" sz="3200" dirty="0" err="1"/>
              <a:t>tilkynnt</a:t>
            </a:r>
            <a:r>
              <a:rPr lang="en-GB" sz="3200" dirty="0"/>
              <a:t> </a:t>
            </a:r>
            <a:r>
              <a:rPr lang="en-GB" sz="3200" dirty="0" err="1"/>
              <a:t>sé</a:t>
            </a:r>
            <a:r>
              <a:rPr lang="en-GB" sz="3200" dirty="0"/>
              <a:t> </a:t>
            </a:r>
            <a:r>
              <a:rPr lang="en-GB" sz="3200" dirty="0" err="1"/>
              <a:t>með</a:t>
            </a:r>
            <a:r>
              <a:rPr lang="en-GB" sz="3200" dirty="0"/>
              <a:t> </a:t>
            </a:r>
            <a:r>
              <a:rPr lang="en-GB" sz="3200" dirty="0" err="1"/>
              <a:t>lögbundnum</a:t>
            </a:r>
            <a:r>
              <a:rPr lang="en-GB" sz="3200" dirty="0"/>
              <a:t> </a:t>
            </a:r>
            <a:r>
              <a:rPr lang="en-GB" sz="3200" dirty="0" err="1"/>
              <a:t>fyrirvara</a:t>
            </a:r>
            <a:r>
              <a:rPr lang="en-GB" sz="3200" dirty="0"/>
              <a:t> </a:t>
            </a:r>
            <a:r>
              <a:rPr lang="en-GB" sz="3200" dirty="0" err="1"/>
              <a:t>að</a:t>
            </a:r>
            <a:r>
              <a:rPr lang="en-GB" sz="3200" dirty="0"/>
              <a:t> </a:t>
            </a:r>
            <a:r>
              <a:rPr lang="en-GB" sz="3200" dirty="0" err="1"/>
              <a:t>tillaga</a:t>
            </a:r>
            <a:r>
              <a:rPr lang="en-GB" sz="3200" dirty="0"/>
              <a:t> um </a:t>
            </a:r>
            <a:r>
              <a:rPr lang="en-GB" sz="3200" dirty="0" err="1"/>
              <a:t>breytingu</a:t>
            </a:r>
            <a:r>
              <a:rPr lang="en-GB" sz="3200" dirty="0"/>
              <a:t> </a:t>
            </a:r>
            <a:r>
              <a:rPr lang="en-GB" sz="3200" dirty="0" err="1"/>
              <a:t>verði</a:t>
            </a:r>
            <a:r>
              <a:rPr lang="en-GB" sz="3200" dirty="0"/>
              <a:t> </a:t>
            </a:r>
            <a:r>
              <a:rPr lang="en-GB" sz="3200" dirty="0" err="1"/>
              <a:t>lögð</a:t>
            </a:r>
            <a:r>
              <a:rPr lang="en-GB" sz="3200" dirty="0"/>
              <a:t> </a:t>
            </a:r>
            <a:r>
              <a:rPr lang="en-GB" sz="3200" dirty="0" err="1"/>
              <a:t>fram</a:t>
            </a:r>
            <a:r>
              <a:rPr lang="en-GB" sz="3200" dirty="0"/>
              <a:t> á </a:t>
            </a:r>
            <a:r>
              <a:rPr lang="en-GB" sz="3200" dirty="0" err="1"/>
              <a:t>aðalfundi</a:t>
            </a:r>
            <a:endParaRPr lang="en-GB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8EB77-F5A5-4FA2-8956-EDB001A92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0741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6377-6402-4B14-8949-647487D13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280161"/>
            <a:ext cx="9144000" cy="1073296"/>
          </a:xfrm>
        </p:spPr>
        <p:txBody>
          <a:bodyPr/>
          <a:lstStyle/>
          <a:p>
            <a:r>
              <a:rPr lang="en-GB" dirty="0" err="1"/>
              <a:t>Félagssjóður</a:t>
            </a:r>
            <a:r>
              <a:rPr lang="en-GB" dirty="0"/>
              <a:t> / Vinnudeilusjóður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98350-65E5-44C7-804F-5FA258BE0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2646778"/>
            <a:ext cx="9144000" cy="336427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Félagssjóður</a:t>
            </a:r>
            <a:r>
              <a:rPr lang="en-GB" sz="3200" dirty="0"/>
              <a:t> </a:t>
            </a:r>
            <a:r>
              <a:rPr lang="en-GB" sz="3200" dirty="0" err="1"/>
              <a:t>fær</a:t>
            </a:r>
            <a:r>
              <a:rPr lang="en-GB" sz="3200" dirty="0"/>
              <a:t> 0,87%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Vinnudeilusjóður </a:t>
            </a:r>
            <a:r>
              <a:rPr lang="en-GB" sz="3200" dirty="0" err="1"/>
              <a:t>fær</a:t>
            </a:r>
            <a:r>
              <a:rPr lang="en-GB" sz="3200" dirty="0"/>
              <a:t> 0,13%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Skiptingin</a:t>
            </a:r>
            <a:r>
              <a:rPr lang="en-GB" sz="3200" dirty="0"/>
              <a:t> er </a:t>
            </a:r>
            <a:r>
              <a:rPr lang="en-GB" sz="3200" dirty="0" err="1"/>
              <a:t>ákveðin</a:t>
            </a:r>
            <a:r>
              <a:rPr lang="en-GB" sz="3200" dirty="0"/>
              <a:t> </a:t>
            </a:r>
            <a:r>
              <a:rPr lang="en-GB" sz="3200" dirty="0" err="1"/>
              <a:t>árlega</a:t>
            </a:r>
            <a:r>
              <a:rPr lang="en-GB" sz="3200" dirty="0"/>
              <a:t> á </a:t>
            </a:r>
            <a:r>
              <a:rPr lang="en-GB" sz="3200" dirty="0" err="1"/>
              <a:t>aðalfundi</a:t>
            </a:r>
            <a:r>
              <a:rPr lang="en-GB" sz="3200" dirty="0"/>
              <a:t> </a:t>
            </a:r>
            <a:r>
              <a:rPr lang="en-GB" sz="3200" dirty="0" err="1"/>
              <a:t>félagsins</a:t>
            </a:r>
            <a:r>
              <a:rPr lang="en-GB" sz="3200" dirty="0"/>
              <a:t> </a:t>
            </a:r>
            <a:r>
              <a:rPr lang="en-GB" sz="3200" dirty="0" err="1"/>
              <a:t>skv</a:t>
            </a:r>
            <a:r>
              <a:rPr lang="en-GB" sz="3200" dirty="0"/>
              <a:t>. </a:t>
            </a:r>
            <a:r>
              <a:rPr lang="en-GB" sz="3200" dirty="0" err="1"/>
              <a:t>lögum</a:t>
            </a:r>
            <a:endParaRPr lang="en-GB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CE056-3938-454F-A225-5B7E00FCE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9664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E82D-B8CC-4346-BC25-0081EDEB5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43000"/>
            <a:ext cx="9144000" cy="967444"/>
          </a:xfrm>
        </p:spPr>
        <p:txBody>
          <a:bodyPr/>
          <a:lstStyle/>
          <a:p>
            <a:r>
              <a:rPr lang="en-GB" dirty="0" err="1"/>
              <a:t>Staða</a:t>
            </a:r>
            <a:r>
              <a:rPr lang="en-GB" dirty="0"/>
              <a:t> </a:t>
            </a:r>
            <a:r>
              <a:rPr lang="en-GB" dirty="0" err="1"/>
              <a:t>Vinnudeilusjóðs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F1929-F95C-40F0-A946-AFA471A21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2125684"/>
            <a:ext cx="9144000" cy="423959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Eignir</a:t>
            </a:r>
            <a:r>
              <a:rPr lang="en-GB" dirty="0"/>
              <a:t> </a:t>
            </a:r>
            <a:r>
              <a:rPr lang="en-GB" dirty="0" err="1"/>
              <a:t>sjóðsins</a:t>
            </a:r>
            <a:r>
              <a:rPr lang="en-GB" dirty="0"/>
              <a:t> </a:t>
            </a:r>
            <a:r>
              <a:rPr lang="en-GB" dirty="0" err="1"/>
              <a:t>eru</a:t>
            </a:r>
            <a:r>
              <a:rPr lang="en-GB" dirty="0"/>
              <a:t> </a:t>
            </a:r>
            <a:r>
              <a:rPr lang="en-GB" u="sng" dirty="0"/>
              <a:t>2.110.584.075</a:t>
            </a:r>
            <a:r>
              <a:rPr lang="en-GB" dirty="0"/>
              <a:t>.- kr.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Árgjaldið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Vinnudeilusjóðs</a:t>
            </a:r>
            <a:r>
              <a:rPr lang="en-GB" dirty="0"/>
              <a:t> (0,13%) </a:t>
            </a:r>
            <a:r>
              <a:rPr lang="en-GB" dirty="0" err="1"/>
              <a:t>skilaði</a:t>
            </a:r>
            <a:r>
              <a:rPr lang="en-GB" dirty="0"/>
              <a:t> </a:t>
            </a:r>
            <a:r>
              <a:rPr lang="en-GB" dirty="0" err="1"/>
              <a:t>sjóðnum</a:t>
            </a:r>
            <a:r>
              <a:rPr lang="en-GB" dirty="0"/>
              <a:t> 91.265.660.- kr. á </a:t>
            </a:r>
            <a:r>
              <a:rPr lang="en-GB" dirty="0" err="1"/>
              <a:t>síðasta</a:t>
            </a:r>
            <a:r>
              <a:rPr lang="en-GB" dirty="0"/>
              <a:t> </a:t>
            </a:r>
            <a:r>
              <a:rPr lang="en-GB" dirty="0" err="1"/>
              <a:t>ári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Hver</a:t>
            </a:r>
            <a:r>
              <a:rPr lang="en-GB" dirty="0"/>
              <a:t> 0,1% </a:t>
            </a:r>
            <a:r>
              <a:rPr lang="en-GB" dirty="0" err="1"/>
              <a:t>hækkun</a:t>
            </a:r>
            <a:r>
              <a:rPr lang="en-GB" dirty="0"/>
              <a:t> </a:t>
            </a:r>
            <a:r>
              <a:rPr lang="en-GB" dirty="0" err="1"/>
              <a:t>myndi</a:t>
            </a:r>
            <a:r>
              <a:rPr lang="en-GB" dirty="0"/>
              <a:t> </a:t>
            </a:r>
            <a:r>
              <a:rPr lang="en-GB" dirty="0" err="1"/>
              <a:t>skila</a:t>
            </a:r>
            <a:r>
              <a:rPr lang="en-GB" dirty="0"/>
              <a:t> um 70.000.000.-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viðbótar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Hækkun</a:t>
            </a:r>
            <a:r>
              <a:rPr lang="en-GB" dirty="0"/>
              <a:t> um 0,15% </a:t>
            </a:r>
            <a:r>
              <a:rPr lang="en-GB" dirty="0" err="1"/>
              <a:t>myndi</a:t>
            </a:r>
            <a:r>
              <a:rPr lang="en-GB" dirty="0"/>
              <a:t> </a:t>
            </a:r>
            <a:r>
              <a:rPr lang="en-GB" dirty="0" err="1"/>
              <a:t>skila</a:t>
            </a:r>
            <a:r>
              <a:rPr lang="en-GB" dirty="0"/>
              <a:t> um 105.000.000.-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Hækkun</a:t>
            </a:r>
            <a:r>
              <a:rPr lang="en-GB" dirty="0"/>
              <a:t> um 0,2% </a:t>
            </a:r>
            <a:r>
              <a:rPr lang="en-GB" dirty="0" err="1"/>
              <a:t>myndi</a:t>
            </a:r>
            <a:r>
              <a:rPr lang="en-GB" dirty="0"/>
              <a:t> </a:t>
            </a:r>
            <a:r>
              <a:rPr lang="en-GB" dirty="0" err="1"/>
              <a:t>skila</a:t>
            </a:r>
            <a:r>
              <a:rPr lang="en-GB" dirty="0"/>
              <a:t> um 130.000.000.-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44F8F-50FE-4365-988A-E1B09A6F59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3922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F6B0-321F-4832-9267-E2C1B9BE0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84691"/>
            <a:ext cx="9144000" cy="1693812"/>
          </a:xfrm>
        </p:spPr>
        <p:txBody>
          <a:bodyPr/>
          <a:lstStyle/>
          <a:p>
            <a:r>
              <a:rPr lang="en-GB" dirty="0" err="1"/>
              <a:t>Áhrif</a:t>
            </a:r>
            <a:r>
              <a:rPr lang="en-GB" dirty="0"/>
              <a:t> á </a:t>
            </a:r>
            <a:r>
              <a:rPr lang="en-GB" dirty="0" err="1"/>
              <a:t>útgjöld</a:t>
            </a:r>
            <a:r>
              <a:rPr lang="en-GB" dirty="0"/>
              <a:t> </a:t>
            </a:r>
            <a:r>
              <a:rPr lang="en-GB" dirty="0" err="1"/>
              <a:t>félagsmanna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024D4-529F-4280-834B-ADFF6241A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6696" y="2274620"/>
            <a:ext cx="10572998" cy="39480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Dæmi</a:t>
            </a:r>
            <a:r>
              <a:rPr lang="en-GB" dirty="0"/>
              <a:t> </a:t>
            </a:r>
            <a:r>
              <a:rPr lang="en-GB" dirty="0" err="1"/>
              <a:t>miðað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650.000.- kr </a:t>
            </a:r>
            <a:r>
              <a:rPr lang="en-GB" dirty="0" err="1"/>
              <a:t>heildarlaun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Hækkun</a:t>
            </a:r>
            <a:r>
              <a:rPr lang="en-GB" dirty="0"/>
              <a:t> um 0,1% </a:t>
            </a:r>
            <a:r>
              <a:rPr lang="en-GB" dirty="0" err="1"/>
              <a:t>myndi</a:t>
            </a:r>
            <a:r>
              <a:rPr lang="en-GB" dirty="0"/>
              <a:t> </a:t>
            </a:r>
            <a:r>
              <a:rPr lang="en-GB" dirty="0" err="1"/>
              <a:t>hækka</a:t>
            </a:r>
            <a:r>
              <a:rPr lang="en-GB" dirty="0"/>
              <a:t> </a:t>
            </a:r>
            <a:r>
              <a:rPr lang="en-GB" dirty="0" err="1"/>
              <a:t>gjaldið</a:t>
            </a:r>
            <a:r>
              <a:rPr lang="en-GB" dirty="0"/>
              <a:t> um 650 kr pr </a:t>
            </a:r>
            <a:r>
              <a:rPr lang="en-GB" dirty="0" err="1"/>
              <a:t>mánuð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Hækkun</a:t>
            </a:r>
            <a:r>
              <a:rPr lang="en-GB" dirty="0"/>
              <a:t> um 0,15% </a:t>
            </a:r>
            <a:r>
              <a:rPr lang="en-GB" dirty="0" err="1"/>
              <a:t>myndi</a:t>
            </a:r>
            <a:r>
              <a:rPr lang="en-GB" dirty="0"/>
              <a:t> </a:t>
            </a:r>
            <a:r>
              <a:rPr lang="en-GB" dirty="0" err="1"/>
              <a:t>hækka</a:t>
            </a:r>
            <a:r>
              <a:rPr lang="en-GB" dirty="0"/>
              <a:t> </a:t>
            </a:r>
            <a:r>
              <a:rPr lang="en-GB" dirty="0" err="1"/>
              <a:t>gjaldið</a:t>
            </a:r>
            <a:r>
              <a:rPr lang="en-GB" dirty="0"/>
              <a:t> um 975 kr pr </a:t>
            </a:r>
            <a:r>
              <a:rPr lang="en-GB" dirty="0" err="1"/>
              <a:t>mánuð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Hækkun</a:t>
            </a:r>
            <a:r>
              <a:rPr lang="en-GB" dirty="0"/>
              <a:t> um 0,2% </a:t>
            </a:r>
            <a:r>
              <a:rPr lang="en-GB" dirty="0" err="1"/>
              <a:t>myndi</a:t>
            </a:r>
            <a:r>
              <a:rPr lang="en-GB" dirty="0"/>
              <a:t> </a:t>
            </a:r>
            <a:r>
              <a:rPr lang="en-GB" dirty="0" err="1"/>
              <a:t>hækka</a:t>
            </a:r>
            <a:r>
              <a:rPr lang="en-GB" dirty="0"/>
              <a:t> 1.300 kr pr </a:t>
            </a:r>
            <a:r>
              <a:rPr lang="en-GB" dirty="0" err="1"/>
              <a:t>mánuð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41E97-0292-4A62-B94A-EB755FB82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0773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D8A58-2783-4D5D-B2B6-A2C49FF184B2}"/>
              </a:ext>
            </a:extLst>
          </p:cNvPr>
          <p:cNvSpPr txBox="1"/>
          <p:nvPr/>
        </p:nvSpPr>
        <p:spPr>
          <a:xfrm>
            <a:off x="1389413" y="1752647"/>
            <a:ext cx="96427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/>
              <a:t>Umræður</a:t>
            </a:r>
            <a:endParaRPr lang="en-GB" sz="4800" dirty="0"/>
          </a:p>
          <a:p>
            <a:pPr algn="ctr"/>
            <a:endParaRPr lang="en-GB" sz="4800" dirty="0"/>
          </a:p>
          <a:p>
            <a:pPr algn="ctr"/>
            <a:r>
              <a:rPr lang="en-GB" sz="4800" dirty="0" err="1"/>
              <a:t>Eigum</a:t>
            </a:r>
            <a:r>
              <a:rPr lang="en-GB" sz="4800" dirty="0"/>
              <a:t> </a:t>
            </a:r>
            <a:r>
              <a:rPr lang="en-GB" sz="4800" dirty="0" err="1"/>
              <a:t>við</a:t>
            </a:r>
            <a:r>
              <a:rPr lang="en-GB" sz="4800" dirty="0"/>
              <a:t> </a:t>
            </a:r>
            <a:r>
              <a:rPr lang="en-GB" sz="4800" dirty="0" err="1"/>
              <a:t>að</a:t>
            </a:r>
            <a:r>
              <a:rPr lang="en-GB" sz="4800" dirty="0"/>
              <a:t> </a:t>
            </a:r>
            <a:r>
              <a:rPr lang="en-GB" sz="4800" dirty="0" err="1"/>
              <a:t>styrkja</a:t>
            </a:r>
            <a:r>
              <a:rPr lang="en-GB" sz="4800" dirty="0"/>
              <a:t> </a:t>
            </a:r>
            <a:r>
              <a:rPr lang="en-GB" sz="4800" dirty="0" err="1"/>
              <a:t>Vinnudeilusjóð</a:t>
            </a:r>
            <a:r>
              <a:rPr lang="en-GB" sz="4800" dirty="0"/>
              <a:t> </a:t>
            </a:r>
            <a:r>
              <a:rPr lang="en-GB" sz="4800" dirty="0" err="1"/>
              <a:t>tímabundið</a:t>
            </a:r>
            <a:r>
              <a:rPr lang="en-GB" sz="4800" dirty="0"/>
              <a:t>?</a:t>
            </a:r>
            <a:endParaRPr lang="is-IS" sz="4800" dirty="0"/>
          </a:p>
        </p:txBody>
      </p:sp>
    </p:spTree>
    <p:extLst>
      <p:ext uri="{BB962C8B-B14F-4D97-AF65-F5344CB8AC3E}">
        <p14:creationId xmlns:p14="http://schemas.microsoft.com/office/powerpoint/2010/main" val="1943753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198</Words>
  <Application>Microsoft Office PowerPoint</Application>
  <PresentationFormat>Widescreen</PresentationFormat>
  <Paragraphs>29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Helvetica Neue</vt:lpstr>
      <vt:lpstr>Office-þema</vt:lpstr>
      <vt:lpstr>Árgjald og styrking Vinnudeilusjóðs   </vt:lpstr>
      <vt:lpstr>Árgjald (félagsgjald) félagsmanna</vt:lpstr>
      <vt:lpstr>Félagssjóður / Vinnudeilusjóður</vt:lpstr>
      <vt:lpstr>Staða Vinnudeilusjóðs</vt:lpstr>
      <vt:lpstr>Áhrif á útgjöld félagsmanna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Jakobína Þórðardóttir</dc:creator>
  <cp:lastModifiedBy>Þórarinn Eyfjörð</cp:lastModifiedBy>
  <cp:revision>18</cp:revision>
  <dcterms:created xsi:type="dcterms:W3CDTF">2022-01-18T11:33:38Z</dcterms:created>
  <dcterms:modified xsi:type="dcterms:W3CDTF">2022-02-24T12:37:43Z</dcterms:modified>
</cp:coreProperties>
</file>