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98" r:id="rId3"/>
    <p:sldId id="297" r:id="rId4"/>
    <p:sldId id="299" r:id="rId5"/>
    <p:sldId id="300" r:id="rId6"/>
    <p:sldId id="301" r:id="rId7"/>
    <p:sldId id="303" r:id="rId8"/>
    <p:sldId id="302" r:id="rId9"/>
    <p:sldId id="295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84D2A-2C7C-4C5A-B7D4-2821C0B8EAEC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E709-31B3-424E-8842-5DAF7EC8D7E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66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BD81-1266-4BD6-8545-8CF66EA4F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14488-A04E-4C76-BECE-D7CFF085B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A8FA-C002-4C85-82CF-2905DE1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A24F-A433-4ED1-B55F-F34CD1B0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56EE-A20E-43DF-A90E-3235DCA4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92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EF8-A857-4292-9E66-0BCD1369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960-2B05-4656-AB5A-79E43692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826A-6C74-4599-AEE7-1EBEE6CD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6A0B5-BF6C-4D92-ABA2-264B6108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1F766-5C0B-47D2-A5AE-64AB121A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001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141AB-F20A-467B-9728-0B8841E6D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BB41-1CC0-4E3E-B6B6-468F60D8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470C-D7C2-48F0-A622-6E5A6614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C671-656C-4807-AC29-3397C2F2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980C-86C7-424B-9456-F0905D66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512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rgbClr val="EA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9" y="374276"/>
            <a:ext cx="1754455" cy="51323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5" y="1866434"/>
            <a:ext cx="9144000" cy="29565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7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Pr>
        <a:solidFill>
          <a:srgbClr val="002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62963" y="0"/>
            <a:ext cx="37290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6" y="1606460"/>
            <a:ext cx="6983782" cy="4448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0" y="374276"/>
            <a:ext cx="1754453" cy="513228"/>
          </a:xfrm>
          <a:prstGeom prst="rect">
            <a:avLst/>
          </a:prstGeom>
        </p:spPr>
      </p:pic>
      <p:sp>
        <p:nvSpPr>
          <p:cNvPr id="40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5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9144000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9144000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doles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repel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escia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nimusam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vollupt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ionsentotate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nonet, qui deles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audanih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illesequam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venimolorpor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aliquas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eFerumquia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voloraecerem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recati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exceat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7117976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7117976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471646" y="0"/>
            <a:ext cx="372035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919F-B85F-46F5-A242-B2B2BA9D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B9A8-228E-4203-8769-3607EB9A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33CD9-F72D-429E-804B-89D53CCC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8A0A-7A7B-4D2F-8D81-8BD37D07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6A9A-5E13-4745-A1FC-D40C364D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38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764-EF0B-49BB-B126-2568C183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D01BA-8141-4B18-BFD6-F7933213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5748-A4DF-4AF0-A099-DDCF0F6E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F7A8D-50BA-4759-AA7A-F97D4939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667E-FB7B-4A90-9841-A43ABBD8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89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54A7-DADA-4510-8410-A5252ECB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FBCC-4D24-4E1A-9732-0468124B6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82989-AF0C-4AA1-8551-FD615492F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CFF2F-D430-4372-A900-1925491A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254A-241B-465E-B109-71C3407D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00F36-7B9D-43BE-930F-624262AE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54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AB56-0683-4D96-8DD6-3B0169C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9E22C-8E71-4157-B20C-C6B3176D5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37AD2-4421-4F92-9458-570CC5ED2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4409F-E05F-4987-A6FE-01FDD2904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0CDA3-44FE-49BA-A3EE-62C302232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9DDAA-97C2-439E-808D-B20CDDF6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01EF0-FA6C-499D-87D3-5DF50667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90A55-664F-4750-8070-6C58EBF5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656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D030-A40D-4E75-95D7-6AC08539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161CE-D9BA-444D-858E-2F3A96CF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A2A72-F1AE-408A-AF86-155519C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8C88-E95A-4F22-92D8-E4FC99A2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21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79033-4E9F-4691-9C5B-513CA257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4CA87-7013-4343-A732-EA67D80F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D7A-0176-4986-B678-45983B04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46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05A3-2F78-4ABC-BAE4-C16C913D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7517-F5B6-4859-BDC4-4A01ABEE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76231-7981-4035-99A7-47935C19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07DE-465E-4705-8BFC-BB54C14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BBBE3-E014-4111-9F92-DE246253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8808-A072-4BAE-BDDB-A8A73635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38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4E9F-666E-4B81-8AF9-329F8856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86DCF-60C4-43B1-99EB-5E0B9193A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6668B-1B34-4F22-8155-DCE7C6E7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8BE6-F04E-431F-B461-9CD5471B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68117-F5B6-4E90-AC74-38389F80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07A59-5236-4967-9CE6-18ABAD28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47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98BAD-323A-4039-BD91-AB770068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75003-BC0A-46E0-8075-40EDCA10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67E3-0D01-4AE4-BF5A-FAB63AC05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740E-B02B-4297-A09D-2B00CE3876D7}" type="datetimeFigureOut">
              <a:rPr lang="is-IS" smtClean="0"/>
              <a:t>16.12.2019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4E84-1C7D-4794-8B1B-87450603C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53D86-8166-46B7-B600-8BBA9786A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87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5" y="2006352"/>
            <a:ext cx="9144000" cy="3327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/>
              <a:t>TRÚNAÐARMANNARÁÐSFUNDUR</a:t>
            </a:r>
            <a:br>
              <a:rPr lang="en-US" sz="6000" dirty="0"/>
            </a:br>
            <a:r>
              <a:rPr lang="en-US" sz="4400" dirty="0"/>
              <a:t>16. </a:t>
            </a:r>
            <a:r>
              <a:rPr lang="en-US" sz="4400" dirty="0" err="1"/>
              <a:t>desember</a:t>
            </a:r>
            <a:r>
              <a:rPr lang="en-US" sz="4400" dirty="0"/>
              <a:t> 2019</a:t>
            </a:r>
            <a:br>
              <a:rPr lang="en-US" sz="4400" dirty="0"/>
            </a:br>
            <a:r>
              <a:rPr lang="en-US" sz="4400" dirty="0" err="1"/>
              <a:t>Gullhömrum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93111" y="6374167"/>
            <a:ext cx="8149701" cy="36071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bg1"/>
                </a:solidFill>
                <a:latin typeface="+mn-lt"/>
              </a:rPr>
              <a:t>Sameyki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stéttarfélag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í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almannaþjónustu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69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6" y="1625837"/>
            <a:ext cx="7117976" cy="1268283"/>
          </a:xfrm>
        </p:spPr>
        <p:txBody>
          <a:bodyPr>
            <a:normAutofit/>
          </a:bodyPr>
          <a:lstStyle/>
          <a:p>
            <a:r>
              <a:rPr lang="en-US" sz="4600" dirty="0" err="1"/>
              <a:t>Staða</a:t>
            </a:r>
            <a:r>
              <a:rPr lang="en-US" sz="4600" dirty="0"/>
              <a:t> </a:t>
            </a:r>
            <a:r>
              <a:rPr lang="en-US" sz="4600" dirty="0" err="1"/>
              <a:t>kjarasamningsviðræðna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s-IS" dirty="0">
                <a:latin typeface="Calibri   "/>
              </a:rPr>
              <a:t>Ríkið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s-IS" dirty="0">
                <a:latin typeface="Calibri   "/>
              </a:rPr>
              <a:t>Reykjavíkurborg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s-IS" dirty="0">
                <a:latin typeface="Calibri   "/>
              </a:rPr>
              <a:t>Samband íslenskra sveitafélaga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s-IS" dirty="0">
                <a:latin typeface="Calibri   "/>
              </a:rPr>
              <a:t>Isavia, Fríhöfn, </a:t>
            </a:r>
            <a:r>
              <a:rPr lang="is-IS" dirty="0" err="1">
                <a:latin typeface="Calibri   "/>
              </a:rPr>
              <a:t>Rarik</a:t>
            </a:r>
            <a:endParaRPr lang="is-IS" dirty="0">
              <a:latin typeface="Calibri   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s-IS" dirty="0">
                <a:latin typeface="Calibri   "/>
              </a:rPr>
              <a:t>Orkuveitan, Strætó</a:t>
            </a:r>
          </a:p>
          <a:p>
            <a:endParaRPr lang="en-US" dirty="0">
              <a:latin typeface="Calibri   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0" r="3474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CC5E4B-A796-473C-A8DC-E9DA2E4B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963" y="0"/>
            <a:ext cx="43120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4121"/>
            <a:ext cx="9144000" cy="3237738"/>
          </a:xfrm>
        </p:spPr>
        <p:txBody>
          <a:bodyPr>
            <a:normAutofit lnSpcReduction="10000"/>
          </a:bodyPr>
          <a:lstStyle/>
          <a:p>
            <a:r>
              <a:rPr lang="is-IS" dirty="0">
                <a:latin typeface="+mn-lt"/>
              </a:rPr>
              <a:t>Kjarasamningar hafa verið lausir í 8 mánuði.</a:t>
            </a:r>
          </a:p>
          <a:p>
            <a:r>
              <a:rPr lang="is-IS" dirty="0">
                <a:latin typeface="+mn-lt"/>
              </a:rPr>
              <a:t>Staðan í helstu kröfum okkar:</a:t>
            </a:r>
          </a:p>
          <a:p>
            <a:pPr lvl="1" algn="l"/>
            <a:r>
              <a:rPr lang="is-IS" dirty="0"/>
              <a:t>Stytting vinnuvikurnar – búið að ganga styttingu vegna dagvinnustarfsmanna.</a:t>
            </a:r>
          </a:p>
          <a:p>
            <a:pPr lvl="1" algn="l"/>
            <a:r>
              <a:rPr lang="is-IS" dirty="0"/>
              <a:t>Stytting í vaktavinnu er í starfshóp – gengur ekkert og BSRB leggur til aðra aðferð.</a:t>
            </a:r>
          </a:p>
          <a:p>
            <a:pPr lvl="1" algn="l"/>
            <a:endParaRPr lang="is-IS" dirty="0"/>
          </a:p>
          <a:p>
            <a:pPr lvl="1" algn="l"/>
            <a:r>
              <a:rPr lang="is-IS" dirty="0"/>
              <a:t>Jöfnun launa milli markaða – rædd hugmynd um fyrir framgreiðslu, meðan starfhópurinn klárar samanburðinn.</a:t>
            </a:r>
            <a:br>
              <a:rPr lang="is-IS" dirty="0"/>
            </a:br>
            <a:br>
              <a:rPr lang="is-IS" dirty="0"/>
            </a:br>
            <a:r>
              <a:rPr lang="is-IS" dirty="0"/>
              <a:t>Launaskriðstrygging – í vinnslu og ekki mikill ágreiningur.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625837"/>
            <a:ext cx="7117976" cy="1268283"/>
          </a:xfrm>
        </p:spPr>
        <p:txBody>
          <a:bodyPr>
            <a:normAutofit/>
          </a:bodyPr>
          <a:lstStyle/>
          <a:p>
            <a:r>
              <a:rPr lang="en-US" sz="4600" dirty="0" err="1"/>
              <a:t>Staða</a:t>
            </a:r>
            <a:r>
              <a:rPr lang="en-US" sz="4600" dirty="0"/>
              <a:t> </a:t>
            </a:r>
            <a:r>
              <a:rPr lang="en-US" sz="4600" dirty="0" err="1"/>
              <a:t>kjarasamningsviðræðna</a:t>
            </a:r>
            <a:endParaRPr lang="en-US" sz="4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4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4121"/>
            <a:ext cx="9144000" cy="3237738"/>
          </a:xfrm>
        </p:spPr>
        <p:txBody>
          <a:bodyPr>
            <a:normAutofit/>
          </a:bodyPr>
          <a:lstStyle/>
          <a:p>
            <a:r>
              <a:rPr lang="is-IS" sz="2000" dirty="0">
                <a:latin typeface="+mn-lt"/>
              </a:rPr>
              <a:t>Hækkun launa, ágreiningur um upphæðir og útfærslu:</a:t>
            </a:r>
          </a:p>
          <a:p>
            <a:pPr lvl="1" algn="l"/>
            <a:r>
              <a:rPr lang="is-IS" dirty="0"/>
              <a:t>90.000 kr. á tímabilinu.</a:t>
            </a:r>
          </a:p>
          <a:p>
            <a:pPr lvl="1" algn="l"/>
            <a:r>
              <a:rPr lang="is-IS" dirty="0"/>
              <a:t>68.000 kr. á tímabilinu.</a:t>
            </a:r>
          </a:p>
          <a:p>
            <a:pPr lvl="1" algn="l"/>
            <a:r>
              <a:rPr lang="is-IS" dirty="0"/>
              <a:t>90.000 kr. og 3,7% hækkun eftir launaflokk 22.</a:t>
            </a:r>
          </a:p>
          <a:p>
            <a:pPr lvl="1" algn="l"/>
            <a:endParaRPr lang="is-IS" dirty="0"/>
          </a:p>
          <a:p>
            <a:r>
              <a:rPr lang="is-IS" sz="2000" dirty="0">
                <a:latin typeface="+mn-lt"/>
              </a:rPr>
              <a:t>Breyting á ávinnslu orlofs:</a:t>
            </a:r>
          </a:p>
          <a:p>
            <a:pPr lvl="1" algn="l"/>
            <a:r>
              <a:rPr lang="is-IS" dirty="0"/>
              <a:t>Tilboð ríkisins – Allir starfsmenn fái 30 daga sumarfrí en á móti falli niður 25% lenging orlofs – þegar starfsmaðurinn biður um það.</a:t>
            </a:r>
          </a:p>
          <a:p>
            <a:pPr lvl="1" algn="l"/>
            <a:r>
              <a:rPr lang="is-IS" dirty="0"/>
              <a:t>Einnig að möguleikinn til frestunar orlofs verði þrengdur.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625837"/>
            <a:ext cx="7117976" cy="1268283"/>
          </a:xfrm>
        </p:spPr>
        <p:txBody>
          <a:bodyPr>
            <a:normAutofit/>
          </a:bodyPr>
          <a:lstStyle/>
          <a:p>
            <a:r>
              <a:rPr lang="en-US" sz="4600" dirty="0" err="1"/>
              <a:t>Staða</a:t>
            </a:r>
            <a:r>
              <a:rPr lang="en-US" sz="4600" dirty="0"/>
              <a:t> </a:t>
            </a:r>
            <a:r>
              <a:rPr lang="en-US" sz="4600" dirty="0" err="1"/>
              <a:t>kjarasamningsviðræðna</a:t>
            </a:r>
            <a:endParaRPr lang="en-US" sz="4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4121"/>
            <a:ext cx="9265328" cy="3237738"/>
          </a:xfrm>
        </p:spPr>
        <p:txBody>
          <a:bodyPr>
            <a:normAutofit/>
          </a:bodyPr>
          <a:lstStyle/>
          <a:p>
            <a:r>
              <a:rPr lang="is-IS" sz="2000" dirty="0">
                <a:latin typeface="+mn-lt"/>
              </a:rPr>
              <a:t>Grein 2.1.1 verður svo hljóðandi:</a:t>
            </a:r>
          </a:p>
          <a:p>
            <a:r>
              <a:rPr lang="is-IS" sz="2000" dirty="0">
                <a:latin typeface="+mn-lt"/>
              </a:rPr>
              <a:t>2.1.1 Vinnuvika starfsmanns í fullu starfi er 40 stundir nema um skemmri vinnutíma sé sérstaklega samið, sbr. fylgiskjal 1. </a:t>
            </a:r>
          </a:p>
          <a:p>
            <a:endParaRPr lang="is-IS" sz="2000" i="1" dirty="0">
              <a:latin typeface="+mn-lt"/>
            </a:endParaRPr>
          </a:p>
          <a:p>
            <a:r>
              <a:rPr lang="is-IS" sz="2000" i="1" dirty="0">
                <a:latin typeface="+mn-lt"/>
              </a:rPr>
              <a:t>Með sérstöku samkomulagi meirihluta starfsfólks á viðkomandi stofnun má aðlaga vinnutíma að þörfum stofnunar og starfsfólks og stytta vinnuvikuna um allt að 4 stundir á viku. Samhliða því verður grein 3.1 í kjarasamningi óvirk. Sjá nánar í fylgiskjali 1.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625837"/>
            <a:ext cx="7117976" cy="1268283"/>
          </a:xfrm>
        </p:spPr>
        <p:txBody>
          <a:bodyPr>
            <a:normAutofit/>
          </a:bodyPr>
          <a:lstStyle/>
          <a:p>
            <a:r>
              <a:rPr lang="en-US" sz="4600" dirty="0" err="1"/>
              <a:t>Stytting</a:t>
            </a:r>
            <a:r>
              <a:rPr lang="en-US" sz="4600" dirty="0"/>
              <a:t> </a:t>
            </a:r>
            <a:r>
              <a:rPr lang="en-US" sz="4600" dirty="0" err="1"/>
              <a:t>vinnuvikunnar</a:t>
            </a:r>
            <a:endParaRPr lang="en-US" sz="4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935332"/>
            <a:ext cx="9407371" cy="4196527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is-IS" sz="7200" b="1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Hefðbundin neysluhlé eru hluti af vinnutímanum og eru því ekki á forræði starfsmannsins. Skipulagið gerir ráð fyrir að samfella sé í vinnudeginum</a:t>
            </a:r>
            <a:r>
              <a:rPr lang="is-IS" sz="7200" b="1" dirty="0">
                <a:latin typeface="Times New Roman" panose="02020603050405020304" pitchFamily="18" charset="0"/>
                <a:ea typeface="FiraGO Light"/>
                <a:cs typeface="Times New Roman" panose="02020603050405020304" pitchFamily="18" charset="0"/>
              </a:rPr>
              <a:t>. </a:t>
            </a:r>
            <a:endParaRPr lang="is-IS" sz="72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Dagleg stytting	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Hver vinnudagur styttur í upphafi eða lok dags og hefðbundin neysluhlé eru hluti af vinnutímanum.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Dæmi: Vinnutími kl. 8 -15:12. 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Vikuleg stytting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Samfelld stytting tekin út á einum vinnudegi í viku og hefðbundin neysluhlé eru hluti af vinnutímanum.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Dæmi: Starfsmaður vinnur kl. 8-16 fjóra daga vikunnar en einn dag í viku er vinnutíminn kl. 8-12.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Hálfs mánaðarleg stytting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Samfelld stytting tekin út sem frídagur hálfs mánaðarlega og hefðbundin neysluhlé eru hluti af vinnudeginum.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is-IS" sz="6400" dirty="0"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Dæmi: Starfsmaður vinnur níu daga frá kl. 8-16 en er í fríi tíunda vinnudaginn. </a:t>
            </a:r>
            <a:endParaRPr lang="is-IS" sz="6400" dirty="0"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1056444"/>
            <a:ext cx="9682579" cy="1447060"/>
          </a:xfrm>
        </p:spPr>
        <p:txBody>
          <a:bodyPr>
            <a:normAutofit/>
          </a:bodyPr>
          <a:lstStyle/>
          <a:p>
            <a:r>
              <a:rPr lang="en-US" sz="4400" dirty="0" err="1"/>
              <a:t>Dæmi</a:t>
            </a:r>
            <a:r>
              <a:rPr lang="en-US" sz="4400" dirty="0"/>
              <a:t> um </a:t>
            </a:r>
            <a:r>
              <a:rPr lang="en-US" sz="4400" dirty="0" err="1"/>
              <a:t>úrfærslu</a:t>
            </a:r>
            <a:r>
              <a:rPr lang="en-US" sz="4400" dirty="0"/>
              <a:t> </a:t>
            </a:r>
            <a:r>
              <a:rPr lang="en-US" sz="4400" dirty="0" err="1"/>
              <a:t>styttingu</a:t>
            </a:r>
            <a:r>
              <a:rPr lang="en-US" sz="4400" dirty="0"/>
              <a:t> </a:t>
            </a:r>
            <a:r>
              <a:rPr lang="en-US" sz="4400" dirty="0" err="1"/>
              <a:t>vinnuvikunnar</a:t>
            </a:r>
            <a:endParaRPr lang="en-US" sz="4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4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935332"/>
            <a:ext cx="9576048" cy="4196527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</a:pPr>
            <a:r>
              <a:rPr lang="is-IS" sz="6400" b="1" dirty="0">
                <a:latin typeface="+mn-lt"/>
                <a:ea typeface="FiraGO Light"/>
                <a:cs typeface="Times New Roman" panose="02020603050405020304" pitchFamily="18" charset="0"/>
              </a:rPr>
              <a:t> II. Stytting vinnutíma um 13 mínútur á dag eða 65 mínútur á viku. Neysluhlé teljast ekki til vinnutíma þar sem þau eru á forræði starfsmanns til ráðstöfunar að vild. </a:t>
            </a:r>
            <a:endParaRPr lang="is-IS" i="1" dirty="0">
              <a:latin typeface="+mn-lt"/>
              <a:ea typeface="FiraGO Ligh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+mn-lt"/>
                <a:ea typeface="FiraGO Light"/>
                <a:cs typeface="Times New Roman" panose="02020603050405020304" pitchFamily="18" charset="0"/>
              </a:rPr>
              <a:t>Dagleg stytting</a:t>
            </a:r>
            <a:endParaRPr lang="is-IS" sz="6400" dirty="0">
              <a:latin typeface="+mn-l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ea typeface="FiraGO Light"/>
                <a:cs typeface="Times New Roman" panose="02020603050405020304" pitchFamily="18" charset="0"/>
              </a:rPr>
              <a:t>Hver vinnudagur styttur í upphafi eða lok dags og hefðbundin neysluhlé s.s. 35 mín i matartíma er ekki hluti af vinnudeginum.</a:t>
            </a: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is-IS" sz="6400" dirty="0">
                <a:latin typeface="+mn-lt"/>
                <a:ea typeface="FiraGO Light"/>
                <a:cs typeface="Times New Roman" panose="02020603050405020304" pitchFamily="18" charset="0"/>
              </a:rPr>
              <a:t>Dæmi: Vinnutími kl. 8:00-15:47.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+mn-lt"/>
                <a:ea typeface="FiraGO Light"/>
                <a:cs typeface="Times New Roman" panose="02020603050405020304" pitchFamily="18" charset="0"/>
              </a:rPr>
              <a:t>Vikuleg stytting</a:t>
            </a:r>
            <a:endParaRPr lang="is-IS" sz="6400" dirty="0">
              <a:latin typeface="+mn-l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ea typeface="FiraGO Light"/>
                <a:cs typeface="Times New Roman" panose="02020603050405020304" pitchFamily="18" charset="0"/>
              </a:rPr>
              <a:t>Samfelld stytting tekin út á einum vinnudegi í viku og hefðbundin neysluhlé s.s. 35 mín í matartíma er ekki hluti af vinnudeginum.  </a:t>
            </a: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is-IS" sz="6400" dirty="0">
                <a:latin typeface="+mn-lt"/>
                <a:ea typeface="FiraGO Light"/>
                <a:cs typeface="Times New Roman" panose="02020603050405020304" pitchFamily="18" charset="0"/>
              </a:rPr>
              <a:t>Dæmi: Starfsmaður byrjar kl. 8-16 fjóra daga vikunnar en einn dag í viku er vinnutíminn kl. 8:00-14:55. 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i="1" dirty="0">
                <a:latin typeface="+mn-lt"/>
                <a:ea typeface="FiraGO Light"/>
                <a:cs typeface="Times New Roman" panose="02020603050405020304" pitchFamily="18" charset="0"/>
              </a:rPr>
              <a:t>Hálfs mánaðarleg stytting</a:t>
            </a:r>
            <a:endParaRPr lang="is-IS" sz="6400" dirty="0">
              <a:latin typeface="+mn-lt"/>
              <a:ea typeface="FiraGO Light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6400" dirty="0">
                <a:ea typeface="FiraGO Light"/>
                <a:cs typeface="Times New Roman" panose="02020603050405020304" pitchFamily="18" charset="0"/>
              </a:rPr>
              <a:t>Samfelld stytting tekin út sem frídagur hálfs mánaðarlega og hefðbundin neysluhlé s.s. 35 mín í matartíma er ekki hluti af vinnudeginum.</a:t>
            </a:r>
          </a:p>
          <a:p>
            <a:pPr marL="906780">
              <a:lnSpc>
                <a:spcPct val="115000"/>
              </a:lnSpc>
              <a:spcAft>
                <a:spcPts val="800"/>
              </a:spcAft>
            </a:pPr>
            <a:r>
              <a:rPr lang="is-IS" sz="6400" dirty="0">
                <a:latin typeface="+mn-lt"/>
                <a:ea typeface="FiraGO Light"/>
                <a:cs typeface="Times New Roman" panose="02020603050405020304" pitchFamily="18" charset="0"/>
              </a:rPr>
              <a:t>Dæmi: Starfsmaður vinnur níu daga frá kl. 8-16 en tíunda daginn frá kl. 8-13:50.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1056444"/>
            <a:ext cx="9682579" cy="1447060"/>
          </a:xfrm>
        </p:spPr>
        <p:txBody>
          <a:bodyPr>
            <a:normAutofit/>
          </a:bodyPr>
          <a:lstStyle/>
          <a:p>
            <a:r>
              <a:rPr lang="en-US" sz="4400" dirty="0" err="1"/>
              <a:t>Dæmi</a:t>
            </a:r>
            <a:r>
              <a:rPr lang="en-US" sz="4400" dirty="0"/>
              <a:t> um </a:t>
            </a:r>
            <a:r>
              <a:rPr lang="en-US" sz="4400" dirty="0" err="1"/>
              <a:t>úrfærslu</a:t>
            </a:r>
            <a:r>
              <a:rPr lang="en-US" sz="4400" dirty="0"/>
              <a:t> </a:t>
            </a:r>
            <a:r>
              <a:rPr lang="en-US" sz="4400" dirty="0" err="1"/>
              <a:t>styttingu</a:t>
            </a:r>
            <a:r>
              <a:rPr lang="en-US" sz="4400" dirty="0"/>
              <a:t> </a:t>
            </a:r>
            <a:r>
              <a:rPr lang="en-US" sz="4400" dirty="0" err="1"/>
              <a:t>vinnuvikunnar</a:t>
            </a:r>
            <a:endParaRPr lang="en-US" sz="4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8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2743200"/>
            <a:ext cx="9895643" cy="3388659"/>
          </a:xfrm>
        </p:spPr>
        <p:txBody>
          <a:bodyPr>
            <a:normAutofit/>
          </a:bodyPr>
          <a:lstStyle/>
          <a:p>
            <a:r>
              <a:rPr lang="is-IS" dirty="0"/>
              <a:t>Eftir áramót: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is-IS" dirty="0"/>
              <a:t>Verðum að hugleiða aðgerðir til að þrýsta á niðurstöðu.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is-IS" dirty="0"/>
              <a:t>Í janúar verður hafinn undirbúningur og ákveðið til hvaða ráða verður gripið ef staðan verður eins og nú.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is-IS" dirty="0"/>
              <a:t>Fundir með félagsmönnum – stór fundur með félagsmönnum BSRB.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is-IS" dirty="0"/>
              <a:t>EF niðurstaðan er vinnustöðvun – þá verður atkvæðagreiðsla í lok janúar </a:t>
            </a:r>
            <a:br>
              <a:rPr lang="is-IS" dirty="0"/>
            </a:br>
            <a:r>
              <a:rPr lang="is-IS" dirty="0"/>
              <a:t>eða byrjun febrúar.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is-IS" dirty="0"/>
              <a:t>Aðgerðir hefjast þá eftir miðjan febrúar.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DF854-9A7B-453E-8F54-C1762209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625837"/>
            <a:ext cx="7117976" cy="1268283"/>
          </a:xfrm>
        </p:spPr>
        <p:txBody>
          <a:bodyPr>
            <a:normAutofit/>
          </a:bodyPr>
          <a:lstStyle/>
          <a:p>
            <a:r>
              <a:rPr lang="en-US" sz="4600" dirty="0" err="1"/>
              <a:t>Næstu</a:t>
            </a:r>
            <a:r>
              <a:rPr lang="en-US" sz="4600" dirty="0"/>
              <a:t> </a:t>
            </a:r>
            <a:r>
              <a:rPr lang="en-US" sz="4600" dirty="0" err="1"/>
              <a:t>skref</a:t>
            </a:r>
            <a:r>
              <a:rPr lang="en-US" sz="4600" dirty="0"/>
              <a:t>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C43A1C-D811-46A9-884A-39389F263976}"/>
              </a:ext>
            </a:extLst>
          </p:cNvPr>
          <p:cNvSpPr txBox="1">
            <a:spLocks/>
          </p:cNvSpPr>
          <p:nvPr/>
        </p:nvSpPr>
        <p:spPr>
          <a:xfrm>
            <a:off x="3693111" y="6374167"/>
            <a:ext cx="8149701" cy="360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002060"/>
                </a:solidFill>
              </a:rPr>
              <a:t>Sameyki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stéttarfélag</a:t>
            </a:r>
            <a:r>
              <a:rPr lang="en-US" sz="1200" dirty="0">
                <a:solidFill>
                  <a:srgbClr val="002060"/>
                </a:solidFill>
              </a:rPr>
              <a:t> í </a:t>
            </a:r>
            <a:r>
              <a:rPr lang="en-US" sz="1200" dirty="0" err="1">
                <a:solidFill>
                  <a:srgbClr val="002060"/>
                </a:solidFill>
              </a:rPr>
              <a:t>almannaþjónustu</a:t>
            </a:r>
            <a:endParaRPr lang="en-US" sz="12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r="32418"/>
          <a:stretch/>
        </p:blipFill>
        <p:spPr>
          <a:xfrm>
            <a:off x="9072979" y="0"/>
            <a:ext cx="4243526" cy="685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81956" y="2539014"/>
            <a:ext cx="6246308" cy="353905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Takk</a:t>
            </a:r>
            <a:r>
              <a:rPr lang="en-US" dirty="0"/>
              <a:t> </a:t>
            </a:r>
            <a:r>
              <a:rPr lang="en-US" dirty="0" err="1"/>
              <a:t>fyrir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sameyki.is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413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  </vt:lpstr>
      <vt:lpstr>Calibri Light</vt:lpstr>
      <vt:lpstr>Courier New</vt:lpstr>
      <vt:lpstr>FiraGO Light</vt:lpstr>
      <vt:lpstr>Helvetica</vt:lpstr>
      <vt:lpstr>Helvetica Neue</vt:lpstr>
      <vt:lpstr>Times New Roman</vt:lpstr>
      <vt:lpstr>Wingdings</vt:lpstr>
      <vt:lpstr>Office Theme</vt:lpstr>
      <vt:lpstr>TRÚNAÐARMANNARÁÐSFUNDUR 16. desember 2019 Gullhömrum</vt:lpstr>
      <vt:lpstr>Staða kjarasamningsviðræðna</vt:lpstr>
      <vt:lpstr>Staða kjarasamningsviðræðna</vt:lpstr>
      <vt:lpstr>Staða kjarasamningsviðræðna</vt:lpstr>
      <vt:lpstr>Stytting vinnuvikunnar</vt:lpstr>
      <vt:lpstr>Dæmi um úrfærslu styttingu vinnuvikunnar</vt:lpstr>
      <vt:lpstr>Dæmi um úrfærslu styttingu vinnuvikunnar</vt:lpstr>
      <vt:lpstr>Næstu skref?</vt:lpstr>
      <vt:lpstr>Takk fyrir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Fulltrúaráðsfundur</dc:title>
  <dc:creator>Árni Stefán</dc:creator>
  <cp:lastModifiedBy>Sólveig Jónasdóttir</cp:lastModifiedBy>
  <cp:revision>18</cp:revision>
  <dcterms:created xsi:type="dcterms:W3CDTF">2019-10-15T17:12:18Z</dcterms:created>
  <dcterms:modified xsi:type="dcterms:W3CDTF">2019-12-16T10:11:06Z</dcterms:modified>
</cp:coreProperties>
</file>